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54" r:id="rId2"/>
    <p:sldId id="483" r:id="rId3"/>
    <p:sldId id="446" r:id="rId4"/>
    <p:sldId id="447" r:id="rId5"/>
    <p:sldId id="449" r:id="rId6"/>
    <p:sldId id="456" r:id="rId7"/>
    <p:sldId id="455" r:id="rId8"/>
    <p:sldId id="457" r:id="rId9"/>
    <p:sldId id="450" r:id="rId10"/>
    <p:sldId id="451" r:id="rId11"/>
    <p:sldId id="444" r:id="rId12"/>
    <p:sldId id="453" r:id="rId13"/>
    <p:sldId id="465" r:id="rId14"/>
    <p:sldId id="466" r:id="rId15"/>
    <p:sldId id="468" r:id="rId16"/>
    <p:sldId id="470" r:id="rId17"/>
    <p:sldId id="469" r:id="rId18"/>
    <p:sldId id="471" r:id="rId19"/>
    <p:sldId id="487" r:id="rId20"/>
    <p:sldId id="474" r:id="rId21"/>
    <p:sldId id="472" r:id="rId22"/>
    <p:sldId id="473" r:id="rId23"/>
    <p:sldId id="459" r:id="rId24"/>
    <p:sldId id="460" r:id="rId25"/>
    <p:sldId id="461" r:id="rId26"/>
    <p:sldId id="462" r:id="rId27"/>
    <p:sldId id="463" r:id="rId28"/>
    <p:sldId id="485" r:id="rId29"/>
    <p:sldId id="486" r:id="rId30"/>
    <p:sldId id="475" r:id="rId31"/>
    <p:sldId id="452" r:id="rId32"/>
    <p:sldId id="477" r:id="rId33"/>
    <p:sldId id="479" r:id="rId34"/>
    <p:sldId id="480" r:id="rId35"/>
    <p:sldId id="481" r:id="rId36"/>
    <p:sldId id="482" r:id="rId37"/>
    <p:sldId id="409" r:id="rId38"/>
    <p:sldId id="488" r:id="rId39"/>
    <p:sldId id="489" r:id="rId40"/>
    <p:sldId id="484" r:id="rId41"/>
    <p:sldId id="464" r:id="rId42"/>
    <p:sldId id="443" r:id="rId43"/>
  </p:sldIdLst>
  <p:sldSz cx="9144000" cy="5143500" type="screen16x9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00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3078" autoAdjust="0"/>
  </p:normalViewPr>
  <p:slideViewPr>
    <p:cSldViewPr>
      <p:cViewPr varScale="1">
        <p:scale>
          <a:sx n="74" d="100"/>
          <a:sy n="74" d="100"/>
        </p:scale>
        <p:origin x="528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25357F93-F137-45F0-BF3B-5C427BD1378A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3DD71B99-0DF7-430A-BE94-5D6DA4D3EEFC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340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F8022780-DC20-4B65-8130-268EBB40032E}" type="datetimeFigureOut">
              <a:rPr lang="zh-TW" altLang="en-US"/>
              <a:pPr>
                <a:defRPr/>
              </a:pPr>
              <a:t>2018/10/18</a:t>
            </a:fld>
            <a:endParaRPr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zh-TW" noProof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zh-TW" noProof="0"/>
              <a:t>按一下以編輯母片文字樣式</a:t>
            </a:r>
          </a:p>
          <a:p>
            <a:pPr lvl="1"/>
            <a:r>
              <a:rPr lang="zh-TW" noProof="0"/>
              <a:t>第二層</a:t>
            </a:r>
          </a:p>
          <a:p>
            <a:pPr lvl="2"/>
            <a:r>
              <a:rPr lang="zh-TW" noProof="0"/>
              <a:t>第三層</a:t>
            </a:r>
          </a:p>
          <a:p>
            <a:pPr lvl="3"/>
            <a:r>
              <a:rPr lang="zh-TW" noProof="0"/>
              <a:t>第四層</a:t>
            </a:r>
          </a:p>
          <a:p>
            <a:pPr lvl="4"/>
            <a:r>
              <a:rPr lang="zh-TW" noProof="0"/>
              <a:t>第五層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1D431DBF-02C3-48E7-B872-D46DBBAC092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365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21600F-B95F-438B-8EB4-5B77D8F114E3}" type="slidenum">
              <a:rPr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相簿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3886200"/>
            <a:ext cx="8229600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 kumimoji="1" lang="zh-TW"/>
            </a:pPr>
            <a:endParaRPr lang="zh-TW" sz="3200" i="1" kern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40494"/>
            <a:ext cx="8763000" cy="466010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TW"/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4" y="2971800"/>
            <a:ext cx="8298485" cy="800100"/>
          </a:xfrm>
        </p:spPr>
        <p:txBody>
          <a:bodyPr bIns="0"/>
          <a:lstStyle>
            <a:lvl1pPr algn="r" eaLnBrk="1" latinLnBrk="0" hangingPunct="1">
              <a:defRPr kumimoji="1" lang="zh-TW"/>
            </a:lvl1pPr>
            <a:extLst/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3850481"/>
            <a:ext cx="6386946" cy="914400"/>
          </a:xfrm>
        </p:spPr>
        <p:txBody>
          <a:bodyPr tIns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200150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7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3BFB9D-DBCE-4AF4-BD5A-D54E14D7B46C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8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5A10259-C607-4709-8DF5-282E518933DA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張橫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2552867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2552867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171450"/>
            <a:ext cx="4023360" cy="22631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171450"/>
            <a:ext cx="4023360" cy="2263140"/>
          </a:xfrm>
        </p:spPr>
        <p:txBody>
          <a:bodyPr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41A37-B935-46E6-8454-956F14F67461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DF0D-2CE0-47CC-8998-0F7C489454E3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張混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2577465"/>
            <a:ext cx="3649900" cy="216712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288036"/>
            <a:ext cx="4457700" cy="4457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291999"/>
            <a:ext cx="3657600" cy="216545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9460C-51B0-4004-94AE-DF90E00284CB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9EE51-2905-43DD-8EE7-5FEF5A7E4257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張直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171450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2524044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171450"/>
            <a:ext cx="2286000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2524044"/>
            <a:ext cx="228521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971550"/>
            <a:ext cx="1676400" cy="1428750"/>
          </a:xfrm>
        </p:spPr>
        <p:txBody>
          <a:bodyPr anchor="b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1" lang="zh-TW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971550"/>
            <a:ext cx="1676400" cy="1428750"/>
          </a:xfrm>
        </p:spPr>
        <p:txBody>
          <a:bodyPr anchor="b"/>
          <a:lstStyle>
            <a:lvl1pPr marL="0" marR="0" indent="0" algn="l" eaLnBrk="1" latinLnBrk="0" hangingPunct="1">
              <a:buFontTx/>
              <a:buNone/>
              <a:defRPr kumimoji="1" lang="zh-TW" sz="1600" baseline="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2514600"/>
            <a:ext cx="1676400" cy="142875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1" lang="zh-TW" sz="1600" baseline="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2514600"/>
            <a:ext cx="1676400" cy="142875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1" lang="zh-TW" sz="1600" baseline="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F572F-E9A2-4C7B-A0FB-74A748C647A4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ABE5D-B724-49D0-B5F9-E25223FECB43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張橫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4" y="400050"/>
            <a:ext cx="3653297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4629150"/>
            <a:ext cx="3657600" cy="2286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1" lang="zh-TW" sz="1600" baseline="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40005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251460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2514600"/>
            <a:ext cx="3657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14300"/>
            <a:ext cx="3657600" cy="2286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1" lang="zh-TW" sz="1600" baseline="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4629150"/>
            <a:ext cx="3657600" cy="2286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1" lang="zh-TW" sz="1600" baseline="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14300"/>
            <a:ext cx="3657600" cy="2286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1" lang="zh-TW" sz="1600" baseline="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E5620-E762-4402-90E0-87A1F7F82B00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A6052-E51D-48E7-87C6-CAC8C63B06B5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張直式 (含大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3" y="1143002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3" y="1143002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3" y="1143002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9" y="1143002"/>
            <a:ext cx="2106985" cy="210698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3371850"/>
            <a:ext cx="8763000" cy="142875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1" lang="zh-TW" sz="2400" baseline="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A474-ECB5-46A9-BA5C-C69A0A3BB98A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436BB-6F59-481A-B1B4-ED0AA5B902E1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張: 1 張直式，3 張橫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193249"/>
            <a:ext cx="4617720" cy="46291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193249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1824493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3455737"/>
            <a:ext cx="2438402" cy="1371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7F7DE-910F-4731-A61E-7B037DB098E9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83C1-A3B0-48C7-AC3E-558C3B7FF6FB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張: 3 張橫式，2 張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2571750"/>
            <a:ext cx="207015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171451"/>
            <a:ext cx="5562600" cy="312896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171450"/>
            <a:ext cx="2070154" cy="2228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3371850"/>
            <a:ext cx="2666999" cy="140589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3371850"/>
            <a:ext cx="2757352" cy="140589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38644-F77B-4CEF-AAD2-470D294536E8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68AE8-9936-41DD-B9BC-7F4B27382880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張: 3 張直式，2 張橫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171450"/>
            <a:ext cx="39624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171450"/>
            <a:ext cx="39624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2343150"/>
            <a:ext cx="2606040" cy="245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CAAE5-B3AA-42E3-B802-74AC28DCD818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EDF2E-E98D-4ABD-818E-BF60F5E811E3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方形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6" y="120015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3048000" y="3657600"/>
            <a:ext cx="3200400" cy="97155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1" lang="zh-TW" sz="180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C14C8-549C-4F06-A52A-B12BFDF0F0B6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415F3-2E43-47DF-8728-12849C4A01A7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張方形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6" y="102870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3" y="1028700"/>
            <a:ext cx="3198127" cy="24003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953000" y="3486150"/>
            <a:ext cx="3200400" cy="97155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1" lang="zh-TW" sz="180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/>
          </p:nvPr>
        </p:nvSpPr>
        <p:spPr>
          <a:xfrm>
            <a:off x="1143000" y="3486150"/>
            <a:ext cx="3200400" cy="97155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1" lang="zh-TW" sz="180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B9162-BD91-4497-9F8E-5E9104F57C71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F969-F6B1-4EFF-B6D1-9D33903B07A3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橫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20943"/>
            <a:ext cx="7467600" cy="4200525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4514850"/>
            <a:ext cx="7467600" cy="2857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1EA96-6763-4A44-AF65-69836E81A0BF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F40C5-128D-46A2-A452-FC7466B683BD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1543050"/>
            <a:ext cx="8229600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457200" y="3657600"/>
            <a:ext cx="8229600" cy="108585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1" lang="zh-TW" sz="180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693A-477E-45CD-B8EA-AFE8DEF74203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F98C8-36C9-4925-9EAB-838401209B1F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78CE21-47CE-4CFD-86C2-BCEA27FF8D68}" type="datetimeFigureOut">
              <a:rPr lang="zh-TW" altLang="en-US"/>
              <a:pPr>
                <a:defRPr/>
              </a:pPr>
              <a:t>2018/10/18</a:t>
            </a:fld>
            <a:endParaRPr/>
          </a:p>
        </p:txBody>
      </p:sp>
      <p:sp>
        <p:nvSpPr>
          <p:cNvPr id="5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6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C56D3D-FF00-4E6A-8314-182B7EACD81B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2" y="1701107"/>
            <a:ext cx="7358063" cy="1741289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大標題文字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直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8" y="174931"/>
            <a:ext cx="4640305" cy="46291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2286000"/>
            <a:ext cx="3505200" cy="2514600"/>
          </a:xfrm>
        </p:spPr>
        <p:txBody>
          <a:bodyPr tIns="91440" bIns="91440"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BBE9-FD9F-4A1F-9201-FB0BECBEC08D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0BC40-F3BB-4B3A-968E-187AB90D9EE5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橫式 (全螢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相簿小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3429000"/>
            <a:ext cx="7781730" cy="742950"/>
          </a:xfrm>
        </p:spPr>
        <p:txBody>
          <a:bodyPr vert="horz" bIns="0" anchor="b" anchorCtr="0"/>
          <a:lstStyle>
            <a:lvl1pPr eaLnBrk="1" latinLnBrk="0" hangingPunct="1">
              <a:defRPr kumimoji="1" lang="zh-TW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4200525"/>
            <a:ext cx="7772400" cy="628650"/>
          </a:xfrm>
        </p:spPr>
        <p:txBody>
          <a:bodyPr tIns="0"/>
          <a:lstStyle>
            <a:lvl1pPr eaLnBrk="1" latinLnBrk="0" hangingPunct="1">
              <a:buFontTx/>
              <a:buNone/>
              <a:defRPr kumimoji="1" lang="zh-TW" sz="1800"/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1605521"/>
            <a:ext cx="2286000" cy="17145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34B08-1665-4A1D-9CD7-4F3DF7512C88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AE60C-ADF2-4818-A715-E84911A865D5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張直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8" y="457200"/>
            <a:ext cx="3431353" cy="343135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457200"/>
            <a:ext cx="3429000" cy="3429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4000500"/>
            <a:ext cx="3429000" cy="8001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4000500"/>
            <a:ext cx="3429000" cy="8001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1ABFA-EBF3-4388-90B5-21A9789490A4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0D260-E924-4803-A4FA-050A42CA8B3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張橫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257301"/>
            <a:ext cx="4038600" cy="227171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257301"/>
            <a:ext cx="4038600" cy="227171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3643312"/>
            <a:ext cx="4038600" cy="928688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3643312"/>
            <a:ext cx="4038600" cy="928688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7CF7F-1FD4-4971-A547-D649F05CC646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20C32-FD1B-4100-A670-5E776A601F18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張混合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285751"/>
            <a:ext cx="3773424" cy="212255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285750"/>
            <a:ext cx="4462272" cy="446227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9" y="2514600"/>
            <a:ext cx="3773425" cy="222885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A501F-2DA9-4BCE-9126-74807B359A1B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ECDDB-2770-4E43-A96A-4B9BD2A5F4D9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張直式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800100"/>
            <a:ext cx="2743200" cy="2743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1" lang="zh-TW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3657600"/>
            <a:ext cx="2743200" cy="108585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3657600"/>
            <a:ext cx="2743200" cy="108585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3657600"/>
            <a:ext cx="2743200" cy="108585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1" lang="zh-TW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E353A-14B7-4D31-AC77-6AAB23E19088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B37C6-7EA2-4094-8CD5-FAEBA394C4D4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3702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4919664"/>
            <a:ext cx="2438400" cy="183356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1" lang="zh-TW" sz="1200">
                <a:solidFill>
                  <a:schemeClr val="tx2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6AF75F95-3A45-4D2D-A6A3-4BEF913DD61A}" type="datetimeFigureOut">
              <a:rPr lang="en-US" altLang="zh-TW"/>
              <a:pPr>
                <a:defRPr/>
              </a:pPr>
              <a:t>10/18/2018</a:t>
            </a:fld>
            <a:endParaRPr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4918473"/>
            <a:ext cx="4648200" cy="185738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1" lang="zh-TW" sz="1200">
                <a:solidFill>
                  <a:schemeClr val="tx2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4919664"/>
            <a:ext cx="914400" cy="183356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1" lang="zh-TW" sz="1200">
                <a:solidFill>
                  <a:schemeClr val="tx2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5D05F680-2676-49B1-8EF7-CE080B9A62B1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79" r:id="rId2"/>
    <p:sldLayoutId id="2147483680" r:id="rId3"/>
    <p:sldLayoutId id="2147483698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9" r:id="rId21"/>
    <p:sldLayoutId id="2147483700" r:id="rId22"/>
    <p:sldLayoutId id="2147483701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lang="zh-TW"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lang="zh-TW" sz="3200">
          <a:solidFill>
            <a:schemeClr val="tx2"/>
          </a:solidFill>
          <a:latin typeface="Century Schoolbook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lang="zh-TW" sz="3200">
          <a:solidFill>
            <a:schemeClr val="tx2"/>
          </a:solidFill>
          <a:latin typeface="Century Schoolbook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lang="zh-TW" sz="3200">
          <a:solidFill>
            <a:schemeClr val="tx2"/>
          </a:solidFill>
          <a:latin typeface="Century Schoolbook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lang="zh-TW" sz="3200">
          <a:solidFill>
            <a:schemeClr val="tx2"/>
          </a:solidFill>
          <a:latin typeface="Century Schoolbook" pitchFamily="18" charset="0"/>
          <a:ea typeface="新細明體" charset="-120"/>
        </a:defRPr>
      </a:lvl5pPr>
      <a:lvl6pPr eaLnBrk="1" latinLnBrk="0" hangingPunct="1">
        <a:defRPr kumimoji="1" lang="zh-TW">
          <a:solidFill>
            <a:schemeClr val="tx2"/>
          </a:solidFill>
        </a:defRPr>
      </a:lvl6pPr>
      <a:lvl7pPr eaLnBrk="1" latinLnBrk="0" hangingPunct="1">
        <a:defRPr kumimoji="1" lang="zh-TW">
          <a:solidFill>
            <a:schemeClr val="tx2"/>
          </a:solidFill>
        </a:defRPr>
      </a:lvl7pPr>
      <a:lvl8pPr eaLnBrk="1" latinLnBrk="0" hangingPunct="1">
        <a:defRPr kumimoji="1" lang="zh-TW">
          <a:solidFill>
            <a:schemeClr val="tx2"/>
          </a:solidFill>
        </a:defRPr>
      </a:lvl8pPr>
      <a:lvl9pPr eaLnBrk="1" latinLnBrk="0" hangingPunct="1">
        <a:defRPr kumimoji="1" lang="zh-TW"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lang="zh-TW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lang="zh-TW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lang="zh-TW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lang="zh-TW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lang="zh-TW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1" lang="zh-TW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1" lang="zh-TW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1" lang="zh-TW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1" lang="zh-TW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zh-TW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zh-TW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zh-TW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zh-TW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zh-TW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zh-TW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zh-TW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zh-TW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zh-TW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60.pn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42" Type="http://schemas.openxmlformats.org/officeDocument/2006/relationships/image" Target="../media/image63.png"/><Relationship Id="rId47" Type="http://schemas.openxmlformats.org/officeDocument/2006/relationships/image" Target="../media/image68.png"/><Relationship Id="rId50" Type="http://schemas.openxmlformats.org/officeDocument/2006/relationships/image" Target="../media/image71.jpeg"/><Relationship Id="rId55" Type="http://schemas.openxmlformats.org/officeDocument/2006/relationships/image" Target="../media/image76.png"/><Relationship Id="rId63" Type="http://schemas.openxmlformats.org/officeDocument/2006/relationships/image" Target="../media/image8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29" Type="http://schemas.openxmlformats.org/officeDocument/2006/relationships/image" Target="../media/image50.jpeg"/><Relationship Id="rId11" Type="http://schemas.openxmlformats.org/officeDocument/2006/relationships/image" Target="../media/image32.jpe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45" Type="http://schemas.openxmlformats.org/officeDocument/2006/relationships/image" Target="../media/image66.png"/><Relationship Id="rId53" Type="http://schemas.openxmlformats.org/officeDocument/2006/relationships/image" Target="../media/image74.png"/><Relationship Id="rId58" Type="http://schemas.openxmlformats.org/officeDocument/2006/relationships/image" Target="../media/image79.jpeg"/><Relationship Id="rId5" Type="http://schemas.openxmlformats.org/officeDocument/2006/relationships/image" Target="../media/image26.png"/><Relationship Id="rId61" Type="http://schemas.openxmlformats.org/officeDocument/2006/relationships/image" Target="../media/image82.png"/><Relationship Id="rId19" Type="http://schemas.openxmlformats.org/officeDocument/2006/relationships/image" Target="../media/image40.pn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43" Type="http://schemas.openxmlformats.org/officeDocument/2006/relationships/image" Target="../media/image64.png"/><Relationship Id="rId48" Type="http://schemas.openxmlformats.org/officeDocument/2006/relationships/image" Target="../media/image69.png"/><Relationship Id="rId56" Type="http://schemas.openxmlformats.org/officeDocument/2006/relationships/image" Target="../media/image77.jpeg"/><Relationship Id="rId64" Type="http://schemas.openxmlformats.org/officeDocument/2006/relationships/image" Target="../media/image85.png"/><Relationship Id="rId8" Type="http://schemas.openxmlformats.org/officeDocument/2006/relationships/image" Target="../media/image29.jpeg"/><Relationship Id="rId51" Type="http://schemas.openxmlformats.org/officeDocument/2006/relationships/image" Target="../media/image72.jpeg"/><Relationship Id="rId3" Type="http://schemas.openxmlformats.org/officeDocument/2006/relationships/image" Target="../media/image24.pn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46" Type="http://schemas.openxmlformats.org/officeDocument/2006/relationships/image" Target="../media/image67.jpeg"/><Relationship Id="rId59" Type="http://schemas.openxmlformats.org/officeDocument/2006/relationships/image" Target="../media/image80.png"/><Relationship Id="rId20" Type="http://schemas.openxmlformats.org/officeDocument/2006/relationships/image" Target="../media/image41.jpeg"/><Relationship Id="rId41" Type="http://schemas.openxmlformats.org/officeDocument/2006/relationships/image" Target="../media/image62.png"/><Relationship Id="rId54" Type="http://schemas.openxmlformats.org/officeDocument/2006/relationships/image" Target="../media/image75.png"/><Relationship Id="rId62" Type="http://schemas.openxmlformats.org/officeDocument/2006/relationships/image" Target="../media/image8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28" Type="http://schemas.openxmlformats.org/officeDocument/2006/relationships/image" Target="../media/image49.jpeg"/><Relationship Id="rId36" Type="http://schemas.openxmlformats.org/officeDocument/2006/relationships/image" Target="../media/image57.png"/><Relationship Id="rId49" Type="http://schemas.openxmlformats.org/officeDocument/2006/relationships/image" Target="../media/image70.png"/><Relationship Id="rId57" Type="http://schemas.openxmlformats.org/officeDocument/2006/relationships/image" Target="../media/image78.jpeg"/><Relationship Id="rId10" Type="http://schemas.openxmlformats.org/officeDocument/2006/relationships/image" Target="../media/image31.jpeg"/><Relationship Id="rId31" Type="http://schemas.openxmlformats.org/officeDocument/2006/relationships/image" Target="../media/image52.jpeg"/><Relationship Id="rId44" Type="http://schemas.openxmlformats.org/officeDocument/2006/relationships/image" Target="../media/image65.png"/><Relationship Id="rId52" Type="http://schemas.openxmlformats.org/officeDocument/2006/relationships/image" Target="../media/image73.png"/><Relationship Id="rId60" Type="http://schemas.openxmlformats.org/officeDocument/2006/relationships/image" Target="../media/image8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jpeg"/><Relationship Id="rId18" Type="http://schemas.openxmlformats.org/officeDocument/2006/relationships/image" Target="../media/image99.jpeg"/><Relationship Id="rId26" Type="http://schemas.openxmlformats.org/officeDocument/2006/relationships/image" Target="../media/image107.png"/><Relationship Id="rId39" Type="http://schemas.openxmlformats.org/officeDocument/2006/relationships/image" Target="../media/image115.png"/><Relationship Id="rId21" Type="http://schemas.openxmlformats.org/officeDocument/2006/relationships/image" Target="../media/image102.jpeg"/><Relationship Id="rId34" Type="http://schemas.openxmlformats.org/officeDocument/2006/relationships/image" Target="../media/image59.png"/><Relationship Id="rId42" Type="http://schemas.openxmlformats.org/officeDocument/2006/relationships/image" Target="../media/image117.jpeg"/><Relationship Id="rId47" Type="http://schemas.openxmlformats.org/officeDocument/2006/relationships/image" Target="../media/image121.jpeg"/><Relationship Id="rId50" Type="http://schemas.openxmlformats.org/officeDocument/2006/relationships/image" Target="../media/image75.png"/><Relationship Id="rId55" Type="http://schemas.openxmlformats.org/officeDocument/2006/relationships/image" Target="../media/image127.png"/><Relationship Id="rId7" Type="http://schemas.openxmlformats.org/officeDocument/2006/relationships/image" Target="../media/image89.jpeg"/><Relationship Id="rId2" Type="http://schemas.openxmlformats.org/officeDocument/2006/relationships/image" Target="../media/image27.png"/><Relationship Id="rId16" Type="http://schemas.openxmlformats.org/officeDocument/2006/relationships/image" Target="../media/image97.jpeg"/><Relationship Id="rId29" Type="http://schemas.openxmlformats.org/officeDocument/2006/relationships/image" Target="../media/image109.png"/><Relationship Id="rId11" Type="http://schemas.openxmlformats.org/officeDocument/2006/relationships/image" Target="../media/image92.jpeg"/><Relationship Id="rId24" Type="http://schemas.openxmlformats.org/officeDocument/2006/relationships/image" Target="../media/image105.jpeg"/><Relationship Id="rId32" Type="http://schemas.openxmlformats.org/officeDocument/2006/relationships/image" Target="../media/image57.png"/><Relationship Id="rId37" Type="http://schemas.openxmlformats.org/officeDocument/2006/relationships/image" Target="../media/image114.png"/><Relationship Id="rId40" Type="http://schemas.openxmlformats.org/officeDocument/2006/relationships/image" Target="../media/image65.png"/><Relationship Id="rId45" Type="http://schemas.openxmlformats.org/officeDocument/2006/relationships/image" Target="../media/image119.png"/><Relationship Id="rId53" Type="http://schemas.openxmlformats.org/officeDocument/2006/relationships/image" Target="../media/image125.jpeg"/><Relationship Id="rId58" Type="http://schemas.openxmlformats.org/officeDocument/2006/relationships/image" Target="../media/image130.png"/><Relationship Id="rId5" Type="http://schemas.openxmlformats.org/officeDocument/2006/relationships/image" Target="../media/image87.png"/><Relationship Id="rId61" Type="http://schemas.openxmlformats.org/officeDocument/2006/relationships/image" Target="../media/image131.jpeg"/><Relationship Id="rId19" Type="http://schemas.openxmlformats.org/officeDocument/2006/relationships/image" Target="../media/image100.jpe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108.jpeg"/><Relationship Id="rId30" Type="http://schemas.openxmlformats.org/officeDocument/2006/relationships/image" Target="../media/image110.png"/><Relationship Id="rId35" Type="http://schemas.openxmlformats.org/officeDocument/2006/relationships/image" Target="../media/image112.png"/><Relationship Id="rId43" Type="http://schemas.openxmlformats.org/officeDocument/2006/relationships/image" Target="../media/image118.png"/><Relationship Id="rId48" Type="http://schemas.openxmlformats.org/officeDocument/2006/relationships/image" Target="../media/image122.png"/><Relationship Id="rId56" Type="http://schemas.openxmlformats.org/officeDocument/2006/relationships/image" Target="../media/image128.png"/><Relationship Id="rId8" Type="http://schemas.openxmlformats.org/officeDocument/2006/relationships/image" Target="../media/image33.png"/><Relationship Id="rId51" Type="http://schemas.openxmlformats.org/officeDocument/2006/relationships/image" Target="../media/image123.png"/><Relationship Id="rId3" Type="http://schemas.openxmlformats.org/officeDocument/2006/relationships/image" Target="../media/image86.jpeg"/><Relationship Id="rId12" Type="http://schemas.openxmlformats.org/officeDocument/2006/relationships/image" Target="../media/image93.jpeg"/><Relationship Id="rId17" Type="http://schemas.openxmlformats.org/officeDocument/2006/relationships/image" Target="../media/image98.png"/><Relationship Id="rId25" Type="http://schemas.openxmlformats.org/officeDocument/2006/relationships/image" Target="../media/image106.jpe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46" Type="http://schemas.openxmlformats.org/officeDocument/2006/relationships/image" Target="../media/image120.jpeg"/><Relationship Id="rId59" Type="http://schemas.openxmlformats.org/officeDocument/2006/relationships/image" Target="../media/image84.png"/><Relationship Id="rId20" Type="http://schemas.openxmlformats.org/officeDocument/2006/relationships/image" Target="../media/image101.png"/><Relationship Id="rId41" Type="http://schemas.openxmlformats.org/officeDocument/2006/relationships/image" Target="../media/image116.png"/><Relationship Id="rId54" Type="http://schemas.openxmlformats.org/officeDocument/2006/relationships/image" Target="../media/image12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8.jpe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53.png"/><Relationship Id="rId36" Type="http://schemas.openxmlformats.org/officeDocument/2006/relationships/image" Target="../media/image113.png"/><Relationship Id="rId49" Type="http://schemas.openxmlformats.org/officeDocument/2006/relationships/image" Target="../media/image74.png"/><Relationship Id="rId57" Type="http://schemas.openxmlformats.org/officeDocument/2006/relationships/image" Target="../media/image129.png"/><Relationship Id="rId10" Type="http://schemas.openxmlformats.org/officeDocument/2006/relationships/image" Target="../media/image91.jpeg"/><Relationship Id="rId31" Type="http://schemas.openxmlformats.org/officeDocument/2006/relationships/image" Target="../media/image111.png"/><Relationship Id="rId44" Type="http://schemas.openxmlformats.org/officeDocument/2006/relationships/image" Target="../media/image69.png"/><Relationship Id="rId52" Type="http://schemas.openxmlformats.org/officeDocument/2006/relationships/image" Target="../media/image124.jpeg"/><Relationship Id="rId60" Type="http://schemas.openxmlformats.org/officeDocument/2006/relationships/image" Target="../media/image85.png"/><Relationship Id="rId4" Type="http://schemas.openxmlformats.org/officeDocument/2006/relationships/image" Target="../media/image29.jpe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39552" y="915566"/>
            <a:ext cx="8280400" cy="91797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6000" b="1" dirty="0" smtClean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掌握商機、成為創業家</a:t>
            </a:r>
            <a:endParaRPr sz="6000" dirty="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147" name="Rectangle 16"/>
          <p:cNvSpPr>
            <a:spLocks noGrp="1"/>
          </p:cNvSpPr>
          <p:nvPr>
            <p:ph type="body" sz="quarter" idx="10"/>
          </p:nvPr>
        </p:nvSpPr>
        <p:spPr>
          <a:xfrm>
            <a:off x="1907704" y="3435846"/>
            <a:ext cx="6470650" cy="1008112"/>
          </a:xfrm>
        </p:spPr>
        <p:txBody>
          <a:bodyPr/>
          <a:lstStyle/>
          <a:p>
            <a:r>
              <a:rPr lang="en-US" altLang="zh-TW" sz="28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2018 </a:t>
            </a:r>
            <a:r>
              <a:rPr lang="zh-TW" altLang="en-US" sz="28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美安台灣領導者訓練大</a:t>
            </a:r>
            <a:r>
              <a:rPr altLang="en-US" sz="28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會</a:t>
            </a:r>
            <a:endParaRPr lang="en-US" altLang="en-US" sz="2800" b="1" dirty="0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zh-TW" altLang="en-US" sz="28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柳元涵  </a:t>
            </a:r>
            <a:r>
              <a:rPr lang="en-US" altLang="zh-TW" sz="2800" b="1" dirty="0" smtClean="0">
                <a:latin typeface="Arial" pitchFamily="34" charset="0"/>
                <a:ea typeface="微軟正黑體" pitchFamily="34" charset="-120"/>
                <a:cs typeface="Arial" pitchFamily="34" charset="0"/>
              </a:rPr>
              <a:t>Simon Liu</a:t>
            </a:r>
            <a:endParaRPr altLang="en-US" sz="2800" b="1" dirty="0" smtClean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074" name="Picture 2" descr="C:\Users\charlies\Pictures\SABP_Logo_CH_transparent.pn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1990"/>
            <a:ext cx="3096344" cy="280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46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6300192" y="1563638"/>
            <a:ext cx="936104" cy="3024336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相關圖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427734"/>
            <a:ext cx="3600400" cy="2609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文字方塊 1"/>
          <p:cNvSpPr txBox="1"/>
          <p:nvPr/>
        </p:nvSpPr>
        <p:spPr>
          <a:xfrm>
            <a:off x="611560" y="555526"/>
            <a:ext cx="64087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經濟部統計一般民眾創業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一年內倒閉業者高達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90%</a:t>
            </a:r>
          </a:p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前五年陣亡比例高達</a:t>
            </a:r>
            <a:r>
              <a:rPr lang="en-US" altLang="zh-TW" sz="32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99%</a:t>
            </a: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撐過五年的創業家只有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1%</a:t>
            </a:r>
          </a:p>
          <a:p>
            <a:r>
              <a:rPr lang="zh-TW" altLang="en-US" sz="3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   </a:t>
            </a:r>
            <a:endParaRPr lang="en-US" altLang="zh-TW" sz="3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i="1" u="sng" dirty="0" smtClean="0">
                <a:latin typeface="微軟正黑體" pitchFamily="34" charset="-120"/>
                <a:ea typeface="微軟正黑體" pitchFamily="34" charset="-120"/>
              </a:rPr>
              <a:t>經濟日報 </a:t>
            </a:r>
            <a:r>
              <a:rPr lang="en-US" altLang="zh-TW" sz="2000" i="1" u="sng" dirty="0" smtClean="0">
                <a:latin typeface="微軟正黑體" pitchFamily="34" charset="-120"/>
                <a:ea typeface="微軟正黑體" pitchFamily="34" charset="-120"/>
              </a:rPr>
              <a:t>2017.7.31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691680" y="353314"/>
            <a:ext cx="5688632" cy="14263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不是我們沒有勇氣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是創業真的好困難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13687"/>
            <a:ext cx="5472608" cy="3078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googleãçåçæå°çµæ"/>
          <p:cNvPicPr>
            <a:picLocks noChangeAspect="1" noChangeArrowheads="1"/>
          </p:cNvPicPr>
          <p:nvPr/>
        </p:nvPicPr>
        <p:blipFill>
          <a:blip r:embed="rId2" cstate="print"/>
          <a:srcRect t="7407" b="3704"/>
          <a:stretch>
            <a:fillRect/>
          </a:stretch>
        </p:blipFill>
        <p:spPr bwMode="auto">
          <a:xfrm>
            <a:off x="323528" y="3235671"/>
            <a:ext cx="2700300" cy="1640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ãapple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 l="16935" t="12904" r="13629" b="9678"/>
          <a:stretch>
            <a:fillRect/>
          </a:stretch>
        </p:blipFill>
        <p:spPr bwMode="auto">
          <a:xfrm>
            <a:off x="3203848" y="3230455"/>
            <a:ext cx="2808312" cy="1643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 descr="ç¸éåç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686" y="3219822"/>
            <a:ext cx="2771802" cy="1653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圓角矩形 11"/>
          <p:cNvSpPr/>
          <p:nvPr/>
        </p:nvSpPr>
        <p:spPr>
          <a:xfrm>
            <a:off x="251520" y="267494"/>
            <a:ext cx="8640960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11560" y="483518"/>
            <a:ext cx="7920880" cy="14263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它們成功的共通點是什麼？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4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“</a:t>
            </a:r>
            <a:r>
              <a:rPr lang="zh-TW" altLang="en-US" sz="4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連  結</a:t>
            </a:r>
            <a:r>
              <a:rPr lang="en-US" altLang="zh-TW" sz="4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”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66060" y="2427734"/>
            <a:ext cx="2592288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人與資訊</a:t>
            </a:r>
            <a:endParaRPr lang="en-US" altLang="zh-TW" sz="4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67646" y="2427734"/>
            <a:ext cx="2592288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人與</a:t>
            </a:r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APP</a:t>
            </a:r>
            <a:endParaRPr lang="en-US" altLang="zh-TW" sz="4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278926" y="2438367"/>
            <a:ext cx="2592288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人與人</a:t>
            </a:r>
            <a:endParaRPr lang="en-US" altLang="zh-TW" sz="44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251520" y="267494"/>
            <a:ext cx="8640960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115616" y="256624"/>
            <a:ext cx="6912768" cy="17649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66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“</a:t>
            </a:r>
            <a:r>
              <a:rPr lang="zh-TW" altLang="en-US" sz="66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連結</a:t>
            </a:r>
            <a:r>
              <a:rPr lang="en-US" altLang="zh-TW" sz="66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”</a:t>
            </a: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是網路世界最大的商機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203848" y="3003798"/>
            <a:ext cx="2736304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人與資源</a:t>
            </a:r>
          </a:p>
        </p:txBody>
      </p:sp>
      <p:pic>
        <p:nvPicPr>
          <p:cNvPr id="25602" name="Picture 2" descr="「uber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265" y="2291340"/>
            <a:ext cx="2695575" cy="228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4" name="Picture 4" descr="相關圖片"/>
          <p:cNvPicPr>
            <a:picLocks noChangeAspect="1" noChangeArrowheads="1"/>
          </p:cNvPicPr>
          <p:nvPr/>
        </p:nvPicPr>
        <p:blipFill>
          <a:blip r:embed="rId3" cstate="print"/>
          <a:srcRect l="17792" r="20000"/>
          <a:stretch>
            <a:fillRect/>
          </a:stretch>
        </p:blipFill>
        <p:spPr bwMode="auto">
          <a:xfrm>
            <a:off x="6060770" y="2283718"/>
            <a:ext cx="2687694" cy="2303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563888" y="267494"/>
            <a:ext cx="4968552" cy="4688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你知我知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但是</a:t>
            </a:r>
            <a:r>
              <a:rPr lang="en-US" altLang="zh-TW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……</a:t>
            </a: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你做不到我做不到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關鍵是</a:t>
            </a:r>
            <a:r>
              <a:rPr lang="en-US" altLang="zh-TW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……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8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節點</a:t>
            </a:r>
          </a:p>
        </p:txBody>
      </p:sp>
      <p:pic>
        <p:nvPicPr>
          <p:cNvPr id="56322" name="Picture 2" descr="ç¸éåç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093" y="339502"/>
            <a:ext cx="2713747" cy="455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/>
          <p:cNvGrpSpPr/>
          <p:nvPr/>
        </p:nvGrpSpPr>
        <p:grpSpPr>
          <a:xfrm>
            <a:off x="611560" y="698991"/>
            <a:ext cx="7992888" cy="2208441"/>
            <a:chOff x="683568" y="579333"/>
            <a:chExt cx="7992888" cy="2208441"/>
          </a:xfrm>
        </p:grpSpPr>
        <p:cxnSp>
          <p:nvCxnSpPr>
            <p:cNvPr id="12" name="直線單箭頭接點 11"/>
            <p:cNvCxnSpPr>
              <a:stCxn id="10" idx="6"/>
              <a:endCxn id="8" idx="2"/>
            </p:cNvCxnSpPr>
            <p:nvPr/>
          </p:nvCxnSpPr>
          <p:spPr>
            <a:xfrm>
              <a:off x="2483768" y="1923678"/>
              <a:ext cx="1296144" cy="0"/>
            </a:xfrm>
            <a:prstGeom prst="straightConnector1">
              <a:avLst/>
            </a:prstGeom>
            <a:ln w="127000"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stCxn id="8" idx="6"/>
              <a:endCxn id="9" idx="2"/>
            </p:cNvCxnSpPr>
            <p:nvPr/>
          </p:nvCxnSpPr>
          <p:spPr>
            <a:xfrm>
              <a:off x="5580112" y="1923678"/>
              <a:ext cx="1224136" cy="0"/>
            </a:xfrm>
            <a:prstGeom prst="straightConnector1">
              <a:avLst/>
            </a:prstGeom>
            <a:ln w="127000"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群組 31"/>
            <p:cNvGrpSpPr/>
            <p:nvPr/>
          </p:nvGrpSpPr>
          <p:grpSpPr>
            <a:xfrm>
              <a:off x="3779912" y="1059582"/>
              <a:ext cx="1872208" cy="1728192"/>
              <a:chOff x="3779912" y="1347614"/>
              <a:chExt cx="1872208" cy="1728192"/>
            </a:xfrm>
          </p:grpSpPr>
          <p:sp>
            <p:nvSpPr>
              <p:cNvPr id="8" name="橢圓 7"/>
              <p:cNvSpPr/>
              <p:nvPr/>
            </p:nvSpPr>
            <p:spPr>
              <a:xfrm>
                <a:off x="3779912" y="1347614"/>
                <a:ext cx="1800200" cy="172819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3779912" y="1851670"/>
                <a:ext cx="18722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4400" b="1" dirty="0" smtClean="0">
                    <a:latin typeface="微軟正黑體" pitchFamily="34" charset="-120"/>
                    <a:ea typeface="微軟正黑體" pitchFamily="34" charset="-120"/>
                  </a:rPr>
                  <a:t>平台</a:t>
                </a:r>
                <a:endParaRPr lang="zh-TW" altLang="en-US" sz="44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33" name="群組 32"/>
            <p:cNvGrpSpPr/>
            <p:nvPr/>
          </p:nvGrpSpPr>
          <p:grpSpPr>
            <a:xfrm>
              <a:off x="6804248" y="1059582"/>
              <a:ext cx="1872208" cy="1728192"/>
              <a:chOff x="6804248" y="1347614"/>
              <a:chExt cx="1872208" cy="1728192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6804248" y="1347614"/>
                <a:ext cx="1800200" cy="1728192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6804248" y="1851670"/>
                <a:ext cx="18722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4400" b="1" dirty="0" smtClean="0">
                    <a:latin typeface="微軟正黑體" pitchFamily="34" charset="-120"/>
                    <a:ea typeface="微軟正黑體" pitchFamily="34" charset="-120"/>
                  </a:rPr>
                  <a:t>節點</a:t>
                </a:r>
                <a:r>
                  <a:rPr lang="en-US" altLang="zh-TW" sz="4400" b="1" dirty="0" smtClean="0">
                    <a:latin typeface="微軟正黑體" pitchFamily="34" charset="-120"/>
                    <a:ea typeface="微軟正黑體" pitchFamily="34" charset="-120"/>
                  </a:rPr>
                  <a:t>A</a:t>
                </a:r>
                <a:endParaRPr lang="zh-TW" altLang="en-US" sz="44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31" name="群組 30"/>
            <p:cNvGrpSpPr/>
            <p:nvPr/>
          </p:nvGrpSpPr>
          <p:grpSpPr>
            <a:xfrm>
              <a:off x="683568" y="1059582"/>
              <a:ext cx="1872208" cy="1728192"/>
              <a:chOff x="683568" y="1347614"/>
              <a:chExt cx="1872208" cy="1728192"/>
            </a:xfrm>
          </p:grpSpPr>
          <p:sp>
            <p:nvSpPr>
              <p:cNvPr id="10" name="橢圓 9"/>
              <p:cNvSpPr/>
              <p:nvPr/>
            </p:nvSpPr>
            <p:spPr>
              <a:xfrm>
                <a:off x="683568" y="1347614"/>
                <a:ext cx="1800200" cy="1728192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文字方塊 25"/>
              <p:cNvSpPr txBox="1"/>
              <p:nvPr/>
            </p:nvSpPr>
            <p:spPr>
              <a:xfrm>
                <a:off x="683568" y="1851670"/>
                <a:ext cx="18722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4400" b="1" dirty="0" smtClean="0">
                    <a:latin typeface="微軟正黑體" pitchFamily="34" charset="-120"/>
                    <a:ea typeface="微軟正黑體" pitchFamily="34" charset="-120"/>
                  </a:rPr>
                  <a:t>節點</a:t>
                </a:r>
                <a:r>
                  <a:rPr lang="en-US" altLang="zh-TW" sz="4400" b="1" dirty="0" smtClean="0">
                    <a:latin typeface="微軟正黑體" pitchFamily="34" charset="-120"/>
                    <a:ea typeface="微軟正黑體" pitchFamily="34" charset="-120"/>
                  </a:rPr>
                  <a:t>B</a:t>
                </a:r>
                <a:endParaRPr lang="zh-TW" altLang="en-US" sz="44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27" name="文字方塊 26"/>
            <p:cNvSpPr txBox="1"/>
            <p:nvPr/>
          </p:nvSpPr>
          <p:spPr>
            <a:xfrm>
              <a:off x="2267744" y="579333"/>
              <a:ext cx="16561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擴大</a:t>
              </a:r>
              <a:endParaRPr lang="en-US" altLang="zh-TW" sz="36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36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規模</a:t>
              </a:r>
              <a:endParaRPr lang="zh-TW" altLang="en-US" sz="36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5364088" y="579333"/>
              <a:ext cx="16561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擴大</a:t>
              </a:r>
              <a:endParaRPr lang="en-US" altLang="zh-TW" sz="36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36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規模</a:t>
              </a:r>
              <a:endParaRPr lang="zh-TW" altLang="en-US" sz="36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2026609" y="-1460698"/>
            <a:ext cx="5201983" cy="6118939"/>
            <a:chOff x="2098615" y="-1580355"/>
            <a:chExt cx="5201983" cy="6118939"/>
          </a:xfrm>
        </p:grpSpPr>
        <p:sp>
          <p:nvSpPr>
            <p:cNvPr id="29" name="弧形 28"/>
            <p:cNvSpPr/>
            <p:nvPr/>
          </p:nvSpPr>
          <p:spPr>
            <a:xfrm rot="7875360">
              <a:off x="1987662" y="-1469402"/>
              <a:ext cx="5423889" cy="5201983"/>
            </a:xfrm>
            <a:prstGeom prst="arc">
              <a:avLst>
                <a:gd name="adj1" fmla="val 15693248"/>
                <a:gd name="adj2" fmla="val 874525"/>
              </a:avLst>
            </a:prstGeom>
            <a:ln w="127000"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3347862" y="3892253"/>
              <a:ext cx="288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b="1" dirty="0" smtClean="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rPr>
                <a:t>網路效應</a:t>
              </a:r>
              <a:endParaRPr lang="zh-TW" altLang="en-US" sz="36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67544" y="382350"/>
            <a:ext cx="8352928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SHOP ‧ COM</a:t>
            </a:r>
            <a:r>
              <a:rPr lang="en-US" altLang="zh-TW" sz="44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“</a:t>
            </a:r>
            <a:r>
              <a:rPr lang="zh-TW" altLang="en-US" sz="44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連結</a:t>
            </a:r>
            <a:r>
              <a:rPr lang="en-US" altLang="zh-TW" sz="44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”</a:t>
            </a: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人與購物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-390" t="15633" b="11249"/>
          <a:stretch>
            <a:fillRect/>
          </a:stretch>
        </p:blipFill>
        <p:spPr bwMode="auto">
          <a:xfrm>
            <a:off x="-36512" y="1347614"/>
            <a:ext cx="9180512" cy="3759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108520" y="-20538"/>
            <a:ext cx="9289032" cy="5164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shopcpm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56176" y="3219819"/>
            <a:ext cx="2002536" cy="1872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17.png"/>
          <p:cNvPicPr>
            <a:picLocks noChangeAspect="1"/>
          </p:cNvPicPr>
          <p:nvPr/>
        </p:nvPicPr>
        <p:blipFill>
          <a:blip r:embed="rId3" cstate="print">
            <a:extLst/>
          </a:blip>
          <a:srcRect b="32577"/>
          <a:stretch>
            <a:fillRect/>
          </a:stretch>
        </p:blipFill>
        <p:spPr>
          <a:xfrm>
            <a:off x="6076900" y="1059582"/>
            <a:ext cx="2095500" cy="127862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139"/>
          <p:cNvSpPr/>
          <p:nvPr/>
        </p:nvSpPr>
        <p:spPr>
          <a:xfrm>
            <a:off x="4932041" y="2571751"/>
            <a:ext cx="4104458" cy="517923"/>
          </a:xfrm>
          <a:prstGeom prst="roundRect">
            <a:avLst>
              <a:gd name="adj" fmla="val 25862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5717" tIns="35717" rIns="35717" bIns="35717" anchor="ctr"/>
          <a:lstStyle>
            <a:lvl1pPr>
              <a:defRPr sz="3000" b="1">
                <a:solidFill>
                  <a:srgbClr val="0C0F1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跨國電子商務</a:t>
            </a:r>
            <a:r>
              <a:rPr sz="3200" dirty="0" err="1">
                <a:latin typeface="微軟正黑體" pitchFamily="34" charset="-120"/>
                <a:ea typeface="微軟正黑體" pitchFamily="34" charset="-120"/>
              </a:rPr>
              <a:t>平台</a:t>
            </a:r>
            <a:endParaRPr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Shape 140"/>
          <p:cNvSpPr/>
          <p:nvPr/>
        </p:nvSpPr>
        <p:spPr>
          <a:xfrm>
            <a:off x="4932040" y="344446"/>
            <a:ext cx="4104449" cy="517923"/>
          </a:xfrm>
          <a:prstGeom prst="roundRect">
            <a:avLst>
              <a:gd name="adj" fmla="val 25862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5717" tIns="35717" rIns="35717" bIns="35717" anchor="ctr"/>
          <a:lstStyle>
            <a:lvl1pPr>
              <a:defRPr sz="3000" b="1">
                <a:solidFill>
                  <a:srgbClr val="0C0F1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數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十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萬名</a:t>
            </a:r>
            <a:r>
              <a:rPr sz="3200" dirty="0" err="1" smtClean="0">
                <a:latin typeface="微軟正黑體" pitchFamily="34" charset="-120"/>
                <a:ea typeface="微軟正黑體" pitchFamily="34" charset="-120"/>
              </a:rPr>
              <a:t>超連鎖</a:t>
            </a:r>
            <a:r>
              <a:rPr lang="en-US" altLang="zh-TW" sz="3200" baseline="30000" dirty="0" smtClean="0"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店主</a:t>
            </a:r>
            <a:endParaRPr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Shape 141"/>
          <p:cNvSpPr/>
          <p:nvPr/>
        </p:nvSpPr>
        <p:spPr>
          <a:xfrm>
            <a:off x="93062" y="2571751"/>
            <a:ext cx="3711236" cy="517923"/>
          </a:xfrm>
          <a:prstGeom prst="roundRect">
            <a:avLst>
              <a:gd name="adj" fmla="val 25862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5717" tIns="35717" rIns="35717" bIns="35717" anchor="ctr"/>
          <a:lstStyle>
            <a:lvl1pPr>
              <a:defRPr sz="3000" b="1">
                <a:solidFill>
                  <a:srgbClr val="0C0F1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三千多家</a:t>
            </a:r>
            <a:r>
              <a:rPr sz="3200" dirty="0" err="1" smtClean="0">
                <a:latin typeface="微軟正黑體" pitchFamily="34" charset="-120"/>
                <a:ea typeface="微軟正黑體" pitchFamily="34" charset="-120"/>
              </a:rPr>
              <a:t>合作廠商</a:t>
            </a:r>
            <a:endParaRPr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Shape 142"/>
          <p:cNvSpPr/>
          <p:nvPr/>
        </p:nvSpPr>
        <p:spPr>
          <a:xfrm>
            <a:off x="93062" y="344446"/>
            <a:ext cx="3711236" cy="517923"/>
          </a:xfrm>
          <a:prstGeom prst="roundRect">
            <a:avLst>
              <a:gd name="adj" fmla="val 25862"/>
            </a:avLst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5717" tIns="35717" rIns="35717" bIns="35717" anchor="ctr"/>
          <a:lstStyle>
            <a:lvl1pPr>
              <a:defRPr sz="3000" b="1">
                <a:solidFill>
                  <a:srgbClr val="0C0F1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超過百萬名消費者</a:t>
            </a:r>
            <a:endParaRPr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7348" name="Picture 4" descr="ç¸éåç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425" y="1131591"/>
            <a:ext cx="1997393" cy="1243013"/>
          </a:xfrm>
          <a:prstGeom prst="rect">
            <a:avLst/>
          </a:prstGeom>
          <a:noFill/>
        </p:spPr>
      </p:pic>
      <p:sp>
        <p:nvSpPr>
          <p:cNvPr id="21512" name="AutoShape 8" descr="相關圖片"/>
          <p:cNvSpPr>
            <a:spLocks noChangeAspect="1" noChangeArrowheads="1"/>
          </p:cNvSpPr>
          <p:nvPr/>
        </p:nvSpPr>
        <p:spPr bwMode="auto">
          <a:xfrm>
            <a:off x="155575" y="-1608138"/>
            <a:ext cx="696277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514" name="AutoShape 10" descr="相關圖片"/>
          <p:cNvSpPr>
            <a:spLocks noChangeAspect="1" noChangeArrowheads="1"/>
          </p:cNvSpPr>
          <p:nvPr/>
        </p:nvSpPr>
        <p:spPr bwMode="auto">
          <a:xfrm>
            <a:off x="155575" y="-1608138"/>
            <a:ext cx="696277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516" name="AutoShape 12" descr="相關圖片"/>
          <p:cNvSpPr>
            <a:spLocks noChangeAspect="1" noChangeArrowheads="1"/>
          </p:cNvSpPr>
          <p:nvPr/>
        </p:nvSpPr>
        <p:spPr bwMode="auto">
          <a:xfrm>
            <a:off x="155575" y="-1608138"/>
            <a:ext cx="696277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518" name="AutoShape 14" descr="相關圖片"/>
          <p:cNvSpPr>
            <a:spLocks noChangeAspect="1" noChangeArrowheads="1"/>
          </p:cNvSpPr>
          <p:nvPr/>
        </p:nvSpPr>
        <p:spPr bwMode="auto">
          <a:xfrm>
            <a:off x="155575" y="-1608138"/>
            <a:ext cx="696277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7" name="winwin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94791" y="1053132"/>
            <a:ext cx="2213313" cy="1446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群組 15"/>
          <p:cNvGrpSpPr>
            <a:grpSpLocks noChangeAspect="1"/>
          </p:cNvGrpSpPr>
          <p:nvPr/>
        </p:nvGrpSpPr>
        <p:grpSpPr>
          <a:xfrm>
            <a:off x="539552" y="3219822"/>
            <a:ext cx="2823124" cy="1828647"/>
            <a:chOff x="1563688" y="898526"/>
            <a:chExt cx="9058276" cy="5867400"/>
          </a:xfrm>
        </p:grpSpPr>
        <p:pic>
          <p:nvPicPr>
            <p:cNvPr id="19" name="Picture 46">
              <a:extLst>
                <a:ext uri="{FF2B5EF4-FFF2-40B4-BE49-F238E27FC236}">
                  <a16:creationId xmlns:a16="http://schemas.microsoft.com/office/drawing/2014/main" id="{DFCD610A-7B2D-5E43-BD74-E2A32D221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926" y="1763714"/>
              <a:ext cx="206692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8" descr="Business Today">
              <a:extLst>
                <a:ext uri="{FF2B5EF4-FFF2-40B4-BE49-F238E27FC236}">
                  <a16:creationId xmlns:a16="http://schemas.microsoft.com/office/drawing/2014/main" id="{C4D79306-ADAF-E94A-841D-4F2992515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300" y="1323975"/>
              <a:ext cx="132715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2" descr="Health Body">
              <a:extLst>
                <a:ext uri="{FF2B5EF4-FFF2-40B4-BE49-F238E27FC236}">
                  <a16:creationId xmlns:a16="http://schemas.microsoft.com/office/drawing/2014/main" id="{8019EE3A-5A9C-D348-BD0B-63DAB9AE9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214" y="1763714"/>
              <a:ext cx="89852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5">
              <a:extLst>
                <a:ext uri="{FF2B5EF4-FFF2-40B4-BE49-F238E27FC236}">
                  <a16:creationId xmlns:a16="http://schemas.microsoft.com/office/drawing/2014/main" id="{6CE28468-9844-EE41-8762-B1B3BE897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276" y="4275139"/>
              <a:ext cx="15351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圖片 3" descr="logo.jpg">
              <a:extLst>
                <a:ext uri="{FF2B5EF4-FFF2-40B4-BE49-F238E27FC236}">
                  <a16:creationId xmlns:a16="http://schemas.microsoft.com/office/drawing/2014/main" id="{0A9A53E6-A1A9-504E-BE87-D9AC8E70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854"/>
            <a:stretch>
              <a:fillRect/>
            </a:stretch>
          </p:blipFill>
          <p:spPr bwMode="auto">
            <a:xfrm>
              <a:off x="6535738" y="4933951"/>
              <a:ext cx="1643062" cy="32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2" descr="CI_EcLife-LS3C">
              <a:extLst>
                <a:ext uri="{FF2B5EF4-FFF2-40B4-BE49-F238E27FC236}">
                  <a16:creationId xmlns:a16="http://schemas.microsoft.com/office/drawing/2014/main" id="{5AAF2D7C-6810-3040-AF71-AE234DE1D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7038" y="5688013"/>
              <a:ext cx="107315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565DE4C-3F65-4B47-86E4-38BCD1D17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197975" y="4940300"/>
              <a:ext cx="1417638" cy="647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9265BC27-03BB-C448-A700-E96D7021C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064" y="1763713"/>
              <a:ext cx="128428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6" descr="yfy logo">
              <a:extLst>
                <a:ext uri="{FF2B5EF4-FFF2-40B4-BE49-F238E27FC236}">
                  <a16:creationId xmlns:a16="http://schemas.microsoft.com/office/drawing/2014/main" id="{5E72C00E-EAE6-4949-A868-7503C4021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275" y="3468688"/>
              <a:ext cx="2078038" cy="70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" descr="Liji">
              <a:extLst>
                <a:ext uri="{FF2B5EF4-FFF2-40B4-BE49-F238E27FC236}">
                  <a16:creationId xmlns:a16="http://schemas.microsoft.com/office/drawing/2014/main" id="{F1AA24FD-B9EE-A94D-92AE-353E24E45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214" y="2516189"/>
              <a:ext cx="898525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" descr="C:\Users\Julias\Desktop\1.jpg">
              <a:extLst>
                <a:ext uri="{FF2B5EF4-FFF2-40B4-BE49-F238E27FC236}">
                  <a16:creationId xmlns:a16="http://schemas.microsoft.com/office/drawing/2014/main" id="{A817086E-8287-4246-A354-888324CBA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238" y="2516189"/>
              <a:ext cx="1193800" cy="85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圖片 9">
              <a:extLst>
                <a:ext uri="{FF2B5EF4-FFF2-40B4-BE49-F238E27FC236}">
                  <a16:creationId xmlns:a16="http://schemas.microsoft.com/office/drawing/2014/main" id="{C94EE778-29A7-D649-90A7-ADFA8A35F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8" y="5119688"/>
              <a:ext cx="1917700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82E65F88-AD09-2140-A31E-15652C11C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9" y="5688013"/>
              <a:ext cx="1914525" cy="48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C5DC63BF-27D2-D148-9B01-AEA0D7975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3088" y="5688013"/>
              <a:ext cx="1143000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9" descr="C:\Users\Julias\Desktop\300-logo.jpg">
              <a:extLst>
                <a:ext uri="{FF2B5EF4-FFF2-40B4-BE49-F238E27FC236}">
                  <a16:creationId xmlns:a16="http://schemas.microsoft.com/office/drawing/2014/main" id="{10CE569F-80AF-E04E-81C9-956232FF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6664" y="2516188"/>
              <a:ext cx="1228725" cy="86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F67AE24E-D65C-CC46-91F8-F9C23D631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214" y="5297488"/>
              <a:ext cx="1652587" cy="2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圖片 18" descr="C:\Users\maggiew\AppData\Local\Microsoft\Windows\Temporary Internet Files\Content.Word\TRAVELER LOGO.JPG">
              <a:extLst>
                <a:ext uri="{FF2B5EF4-FFF2-40B4-BE49-F238E27FC236}">
                  <a16:creationId xmlns:a16="http://schemas.microsoft.com/office/drawing/2014/main" id="{3CF54685-43F9-F54B-A036-420A35730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588" y="4933950"/>
              <a:ext cx="125095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7DA157F1-8BAA-0F46-8743-BE7636B3A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6589" y="4933950"/>
              <a:ext cx="866775" cy="65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609FF781-BFC0-0C45-B555-186A33FE4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250" y="5688014"/>
              <a:ext cx="1538288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" descr="C:\Users\Julias\Desktop\日曬麵logo曲.jpg">
              <a:extLst>
                <a:ext uri="{FF2B5EF4-FFF2-40B4-BE49-F238E27FC236}">
                  <a16:creationId xmlns:a16="http://schemas.microsoft.com/office/drawing/2014/main" id="{5C3A7FF9-12EF-E74C-AFCC-0EC15344D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039" y="917575"/>
              <a:ext cx="630237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2ABF7E30-ABF7-3847-94E1-413019F5B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214" y="3014664"/>
              <a:ext cx="898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C7DADED6-F3A2-3945-A4BA-EBE39B2D8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326" y="5670550"/>
              <a:ext cx="1528763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圖片 1" descr="美安(500X500-3C)">
              <a:extLst>
                <a:ext uri="{FF2B5EF4-FFF2-40B4-BE49-F238E27FC236}">
                  <a16:creationId xmlns:a16="http://schemas.microsoft.com/office/drawing/2014/main" id="{720E7275-7E1B-2540-96E5-4DF6448E2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051" y="3460750"/>
              <a:ext cx="862013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圖片 49" descr="C:\Users\maggiew\AppData\Local\Microsoft\Windows\Temporary Internet Files\Content.Word\美安(500X500-buy).jpg">
              <a:extLst>
                <a:ext uri="{FF2B5EF4-FFF2-40B4-BE49-F238E27FC236}">
                  <a16:creationId xmlns:a16="http://schemas.microsoft.com/office/drawing/2014/main" id="{44071F7A-05C5-BE4E-9830-1964CCC4C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514" y="3468688"/>
              <a:ext cx="866775" cy="70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8">
              <a:extLst>
                <a:ext uri="{FF2B5EF4-FFF2-40B4-BE49-F238E27FC236}">
                  <a16:creationId xmlns:a16="http://schemas.microsoft.com/office/drawing/2014/main" id="{E14FF4FF-11A5-E744-9D4C-914BAB8E5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576" y="2516188"/>
              <a:ext cx="181292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圖片 51" descr="C:\Users\maggiew\AppData\Local\Microsoft\Windows\Temporary Internet Files\Content.Word\LOGO-(確認).jpg">
              <a:extLst>
                <a:ext uri="{FF2B5EF4-FFF2-40B4-BE49-F238E27FC236}">
                  <a16:creationId xmlns:a16="http://schemas.microsoft.com/office/drawing/2014/main" id="{BCCAA86D-779C-1F49-B29C-EE533B629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1" y="4249738"/>
              <a:ext cx="811213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圖片 3">
              <a:extLst>
                <a:ext uri="{FF2B5EF4-FFF2-40B4-BE49-F238E27FC236}">
                  <a16:creationId xmlns:a16="http://schemas.microsoft.com/office/drawing/2014/main" id="{DF121F94-14B3-E64D-AD4E-A2739DA8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50" y="3448050"/>
              <a:ext cx="1417638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9">
              <a:extLst>
                <a:ext uri="{FF2B5EF4-FFF2-40B4-BE49-F238E27FC236}">
                  <a16:creationId xmlns:a16="http://schemas.microsoft.com/office/drawing/2014/main" id="{DC891A00-FE4C-F849-B3DE-33B5FFD96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063" y="2516188"/>
              <a:ext cx="16764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0">
              <a:extLst>
                <a:ext uri="{FF2B5EF4-FFF2-40B4-BE49-F238E27FC236}">
                  <a16:creationId xmlns:a16="http://schemas.microsoft.com/office/drawing/2014/main" id="{E9C7A27E-D3F4-0048-A198-B3A5CE064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5201" y="2516188"/>
              <a:ext cx="766763" cy="85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1">
              <a:extLst>
                <a:ext uri="{FF2B5EF4-FFF2-40B4-BE49-F238E27FC236}">
                  <a16:creationId xmlns:a16="http://schemas.microsoft.com/office/drawing/2014/main" id="{7C22BAB7-A4F3-C845-896A-F5A9D748D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5" y="1311275"/>
              <a:ext cx="13335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圖片 5">
              <a:extLst>
                <a:ext uri="{FF2B5EF4-FFF2-40B4-BE49-F238E27FC236}">
                  <a16:creationId xmlns:a16="http://schemas.microsoft.com/office/drawing/2014/main" id="{3631BF80-1FD1-654D-821F-0CF734055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414" y="2106614"/>
              <a:ext cx="128428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圖片 6">
              <a:extLst>
                <a:ext uri="{FF2B5EF4-FFF2-40B4-BE49-F238E27FC236}">
                  <a16:creationId xmlns:a16="http://schemas.microsoft.com/office/drawing/2014/main" id="{C24E0C6A-DCD7-CE4B-AB85-C2BF65D7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688" y="4762500"/>
              <a:ext cx="15367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圖片 7">
              <a:extLst>
                <a:ext uri="{FF2B5EF4-FFF2-40B4-BE49-F238E27FC236}">
                  <a16:creationId xmlns:a16="http://schemas.microsoft.com/office/drawing/2014/main" id="{C88A19D7-D521-884D-8321-3340E9DC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6" y="5199064"/>
              <a:ext cx="1528763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2">
              <a:extLst>
                <a:ext uri="{FF2B5EF4-FFF2-40B4-BE49-F238E27FC236}">
                  <a16:creationId xmlns:a16="http://schemas.microsoft.com/office/drawing/2014/main" id="{AD43A7DF-38ED-224A-9B8F-4F5D7527E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239" y="1763714"/>
              <a:ext cx="2122487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3">
              <a:extLst>
                <a:ext uri="{FF2B5EF4-FFF2-40B4-BE49-F238E27FC236}">
                  <a16:creationId xmlns:a16="http://schemas.microsoft.com/office/drawing/2014/main" id="{12B711AA-364A-6C47-B425-0E13F0209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25" y="4284663"/>
              <a:ext cx="16335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55">
              <a:extLst>
                <a:ext uri="{FF2B5EF4-FFF2-40B4-BE49-F238E27FC236}">
                  <a16:creationId xmlns:a16="http://schemas.microsoft.com/office/drawing/2014/main" id="{810716AF-3647-464D-B91A-E14AF8FD4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9" y="4672013"/>
              <a:ext cx="1925637" cy="379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57">
              <a:extLst>
                <a:ext uri="{FF2B5EF4-FFF2-40B4-BE49-F238E27FC236}">
                  <a16:creationId xmlns:a16="http://schemas.microsoft.com/office/drawing/2014/main" id="{BBC89C6F-D4EF-ED4C-9D63-703A69A84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875" y="4279900"/>
              <a:ext cx="135255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58">
              <a:extLst>
                <a:ext uri="{FF2B5EF4-FFF2-40B4-BE49-F238E27FC236}">
                  <a16:creationId xmlns:a16="http://schemas.microsoft.com/office/drawing/2014/main" id="{DA29B706-0307-DB4B-B434-A403CBA57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014" y="2516188"/>
              <a:ext cx="1131887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圖片 4">
              <a:extLst>
                <a:ext uri="{FF2B5EF4-FFF2-40B4-BE49-F238E27FC236}">
                  <a16:creationId xmlns:a16="http://schemas.microsoft.com/office/drawing/2014/main" id="{FA1E1CA1-D7AB-0240-B8F7-15A058787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50" y="917576"/>
              <a:ext cx="133350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54">
              <a:extLst>
                <a:ext uri="{FF2B5EF4-FFF2-40B4-BE49-F238E27FC236}">
                  <a16:creationId xmlns:a16="http://schemas.microsoft.com/office/drawing/2014/main" id="{9C65D559-1022-294A-BB63-AAC783978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300" y="898526"/>
              <a:ext cx="132715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圖片 3">
              <a:extLst>
                <a:ext uri="{FF2B5EF4-FFF2-40B4-BE49-F238E27FC236}">
                  <a16:creationId xmlns:a16="http://schemas.microsoft.com/office/drawing/2014/main" id="{B5F89BE9-94A4-5946-BE2B-0152BDB30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226" y="917575"/>
              <a:ext cx="1357313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AC25EF49-233A-5845-971C-522E08C1D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6151" y="898526"/>
              <a:ext cx="779463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9C0F5AB1-C416-1043-956C-B34E5E922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739" y="898526"/>
              <a:ext cx="1584325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58">
              <a:extLst>
                <a:ext uri="{FF2B5EF4-FFF2-40B4-BE49-F238E27FC236}">
                  <a16:creationId xmlns:a16="http://schemas.microsoft.com/office/drawing/2014/main" id="{D6A5C89E-8754-E343-AE2C-52A4D4342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3438526"/>
              <a:ext cx="844550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圖片 7" descr="image012">
              <a:extLst>
                <a:ext uri="{FF2B5EF4-FFF2-40B4-BE49-F238E27FC236}">
                  <a16:creationId xmlns:a16="http://schemas.microsoft.com/office/drawing/2014/main" id="{D93228DB-5CDE-D74E-AC04-72E155E2F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6151" y="1763714"/>
              <a:ext cx="785813" cy="68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圖片 1">
              <a:extLst>
                <a:ext uri="{FF2B5EF4-FFF2-40B4-BE49-F238E27FC236}">
                  <a16:creationId xmlns:a16="http://schemas.microsoft.com/office/drawing/2014/main" id="{3F82F367-337F-E444-9F7D-E374DB69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725" y="3460750"/>
              <a:ext cx="884238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10">
              <a:extLst>
                <a:ext uri="{FF2B5EF4-FFF2-40B4-BE49-F238E27FC236}">
                  <a16:creationId xmlns:a16="http://schemas.microsoft.com/office/drawing/2014/main" id="{B999D4C2-60D2-5546-8287-649F1EF15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4163" y="4275138"/>
              <a:ext cx="1427163" cy="625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57">
              <a:extLst>
                <a:ext uri="{FF2B5EF4-FFF2-40B4-BE49-F238E27FC236}">
                  <a16:creationId xmlns:a16="http://schemas.microsoft.com/office/drawing/2014/main" id="{E0B82175-7831-AA4C-AD98-E29888321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151" y="898526"/>
              <a:ext cx="1603375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57">
              <a:extLst>
                <a:ext uri="{FF2B5EF4-FFF2-40B4-BE49-F238E27FC236}">
                  <a16:creationId xmlns:a16="http://schemas.microsoft.com/office/drawing/2014/main" id="{B4198F08-1212-5D4A-953F-EC5DD0043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9" y="4284664"/>
              <a:ext cx="1925637" cy="29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58">
              <a:extLst>
                <a:ext uri="{FF2B5EF4-FFF2-40B4-BE49-F238E27FC236}">
                  <a16:creationId xmlns:a16="http://schemas.microsoft.com/office/drawing/2014/main" id="{A23ADBEB-4F1B-654C-B3D8-18D3EF036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163" y="3459164"/>
              <a:ext cx="172085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1" descr="Lee－白底黑字">
              <a:extLst>
                <a:ext uri="{FF2B5EF4-FFF2-40B4-BE49-F238E27FC236}">
                  <a16:creationId xmlns:a16="http://schemas.microsoft.com/office/drawing/2014/main" id="{311A610C-09C3-A54C-B61E-2F031DB39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326" y="6261101"/>
              <a:ext cx="950913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57" descr="Aquagen">
              <a:extLst>
                <a:ext uri="{FF2B5EF4-FFF2-40B4-BE49-F238E27FC236}">
                  <a16:creationId xmlns:a16="http://schemas.microsoft.com/office/drawing/2014/main" id="{E2F7ECCC-43F0-7443-8FB8-87EDB4AE3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226" y="6261101"/>
              <a:ext cx="9556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58" descr="SMART A">
              <a:extLst>
                <a:ext uri="{FF2B5EF4-FFF2-40B4-BE49-F238E27FC236}">
                  <a16:creationId xmlns:a16="http://schemas.microsoft.com/office/drawing/2014/main" id="{5D6EE459-81C4-A54A-9706-A3F1D72B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476" y="6261101"/>
              <a:ext cx="1350963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59">
              <a:extLst>
                <a:ext uri="{FF2B5EF4-FFF2-40B4-BE49-F238E27FC236}">
                  <a16:creationId xmlns:a16="http://schemas.microsoft.com/office/drawing/2014/main" id="{AF878ADF-4885-0E4A-BB82-94B2D5BBF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3500" y="6261101"/>
              <a:ext cx="1125538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64">
              <a:extLst>
                <a:ext uri="{FF2B5EF4-FFF2-40B4-BE49-F238E27FC236}">
                  <a16:creationId xmlns:a16="http://schemas.microsoft.com/office/drawing/2014/main" id="{8720254A-5FC1-7242-8392-7F6D8D28E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651" y="6261101"/>
              <a:ext cx="15906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65">
              <a:extLst>
                <a:ext uri="{FF2B5EF4-FFF2-40B4-BE49-F238E27FC236}">
                  <a16:creationId xmlns:a16="http://schemas.microsoft.com/office/drawing/2014/main" id="{E8C14389-DD5E-B84F-85FE-EB32AD96A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789" y="6261101"/>
              <a:ext cx="13684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66">
              <a:extLst>
                <a:ext uri="{FF2B5EF4-FFF2-40B4-BE49-F238E27FC236}">
                  <a16:creationId xmlns:a16="http://schemas.microsoft.com/office/drawing/2014/main" id="{A2F505F7-662E-3143-8293-F6A4E986D7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039" y="6261101"/>
              <a:ext cx="12096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圖片 124">
              <a:extLst>
                <a:ext uri="{FF2B5EF4-FFF2-40B4-BE49-F238E27FC236}">
                  <a16:creationId xmlns:a16="http://schemas.microsoft.com/office/drawing/2014/main" id="{17F5615E-B411-BE4F-A64F-203FF4F1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4639" y="5688013"/>
              <a:ext cx="1506537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圖片 1">
              <a:extLst>
                <a:ext uri="{FF2B5EF4-FFF2-40B4-BE49-F238E27FC236}">
                  <a16:creationId xmlns:a16="http://schemas.microsoft.com/office/drawing/2014/main" id="{56E8EB26-AC8E-E645-8C9D-DC14B8CA1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639" y="1751014"/>
              <a:ext cx="2332037" cy="68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>
            <a:grpSpLocks noChangeAspect="1"/>
          </p:cNvGrpSpPr>
          <p:nvPr/>
        </p:nvGrpSpPr>
        <p:grpSpPr>
          <a:xfrm>
            <a:off x="4175008" y="2218817"/>
            <a:ext cx="4213416" cy="2729197"/>
            <a:chOff x="1563688" y="898526"/>
            <a:chExt cx="9058276" cy="5867400"/>
          </a:xfrm>
        </p:grpSpPr>
        <p:pic>
          <p:nvPicPr>
            <p:cNvPr id="8" name="Picture 46">
              <a:extLst>
                <a:ext uri="{FF2B5EF4-FFF2-40B4-BE49-F238E27FC236}">
                  <a16:creationId xmlns:a16="http://schemas.microsoft.com/office/drawing/2014/main" id="{DFCD610A-7B2D-5E43-BD74-E2A32D221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926" y="1763714"/>
              <a:ext cx="206692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8" descr="Business Today">
              <a:extLst>
                <a:ext uri="{FF2B5EF4-FFF2-40B4-BE49-F238E27FC236}">
                  <a16:creationId xmlns:a16="http://schemas.microsoft.com/office/drawing/2014/main" id="{C4D79306-ADAF-E94A-841D-4F2992515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300" y="1323975"/>
              <a:ext cx="132715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2" descr="Health Body">
              <a:extLst>
                <a:ext uri="{FF2B5EF4-FFF2-40B4-BE49-F238E27FC236}">
                  <a16:creationId xmlns:a16="http://schemas.microsoft.com/office/drawing/2014/main" id="{8019EE3A-5A9C-D348-BD0B-63DAB9AE9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214" y="1763714"/>
              <a:ext cx="89852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>
              <a:extLst>
                <a:ext uri="{FF2B5EF4-FFF2-40B4-BE49-F238E27FC236}">
                  <a16:creationId xmlns:a16="http://schemas.microsoft.com/office/drawing/2014/main" id="{6CE28468-9844-EE41-8762-B1B3BE897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276" y="4275139"/>
              <a:ext cx="15351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圖片 3" descr="logo.jpg">
              <a:extLst>
                <a:ext uri="{FF2B5EF4-FFF2-40B4-BE49-F238E27FC236}">
                  <a16:creationId xmlns:a16="http://schemas.microsoft.com/office/drawing/2014/main" id="{0A9A53E6-A1A9-504E-BE87-D9AC8E701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854"/>
            <a:stretch>
              <a:fillRect/>
            </a:stretch>
          </p:blipFill>
          <p:spPr bwMode="auto">
            <a:xfrm>
              <a:off x="6535738" y="4933951"/>
              <a:ext cx="1643062" cy="32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2" descr="CI_EcLife-LS3C">
              <a:extLst>
                <a:ext uri="{FF2B5EF4-FFF2-40B4-BE49-F238E27FC236}">
                  <a16:creationId xmlns:a16="http://schemas.microsoft.com/office/drawing/2014/main" id="{5AAF2D7C-6810-3040-AF71-AE234DE1D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7038" y="5688013"/>
              <a:ext cx="107315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3565DE4C-3F65-4B47-86E4-38BCD1D17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197975" y="4940300"/>
              <a:ext cx="1417638" cy="647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265BC27-03BB-C448-A700-E96D7021C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064" y="1763713"/>
              <a:ext cx="128428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yfy logo">
              <a:extLst>
                <a:ext uri="{FF2B5EF4-FFF2-40B4-BE49-F238E27FC236}">
                  <a16:creationId xmlns:a16="http://schemas.microsoft.com/office/drawing/2014/main" id="{5E72C00E-EAE6-4949-A868-7503C4021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275" y="3468688"/>
              <a:ext cx="2078038" cy="70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Liji">
              <a:extLst>
                <a:ext uri="{FF2B5EF4-FFF2-40B4-BE49-F238E27FC236}">
                  <a16:creationId xmlns:a16="http://schemas.microsoft.com/office/drawing/2014/main" id="{F1AA24FD-B9EE-A94D-92AE-353E24E45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214" y="2516189"/>
              <a:ext cx="898525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C:\Users\Julias\Desktop\1.jpg">
              <a:extLst>
                <a:ext uri="{FF2B5EF4-FFF2-40B4-BE49-F238E27FC236}">
                  <a16:creationId xmlns:a16="http://schemas.microsoft.com/office/drawing/2014/main" id="{A817086E-8287-4246-A354-888324CBA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238" y="2516189"/>
              <a:ext cx="1193800" cy="85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圖片 9">
              <a:extLst>
                <a:ext uri="{FF2B5EF4-FFF2-40B4-BE49-F238E27FC236}">
                  <a16:creationId xmlns:a16="http://schemas.microsoft.com/office/drawing/2014/main" id="{C94EE778-29A7-D649-90A7-ADFA8A35F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8" y="5119688"/>
              <a:ext cx="1917700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82E65F88-AD09-2140-A31E-15652C11C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9" y="5688013"/>
              <a:ext cx="1914525" cy="48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C5DC63BF-27D2-D148-9B01-AEA0D7975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3088" y="5688013"/>
              <a:ext cx="1143000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9" descr="C:\Users\Julias\Desktop\300-logo.jpg">
              <a:extLst>
                <a:ext uri="{FF2B5EF4-FFF2-40B4-BE49-F238E27FC236}">
                  <a16:creationId xmlns:a16="http://schemas.microsoft.com/office/drawing/2014/main" id="{10CE569F-80AF-E04E-81C9-956232FF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6664" y="2516188"/>
              <a:ext cx="1228725" cy="86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F67AE24E-D65C-CC46-91F8-F9C23D631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214" y="5297488"/>
              <a:ext cx="1652587" cy="2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圖片 18" descr="C:\Users\maggiew\AppData\Local\Microsoft\Windows\Temporary Internet Files\Content.Word\TRAVELER LOGO.JPG">
              <a:extLst>
                <a:ext uri="{FF2B5EF4-FFF2-40B4-BE49-F238E27FC236}">
                  <a16:creationId xmlns:a16="http://schemas.microsoft.com/office/drawing/2014/main" id="{3CF54685-43F9-F54B-A036-420A35730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588" y="4933950"/>
              <a:ext cx="125095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7DA157F1-8BAA-0F46-8743-BE7636B3A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6589" y="4933950"/>
              <a:ext cx="866775" cy="65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609FF781-BFC0-0C45-B555-186A33FE4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250" y="5688014"/>
              <a:ext cx="1538288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 descr="C:\Users\Julias\Desktop\日曬麵logo曲.jpg">
              <a:extLst>
                <a:ext uri="{FF2B5EF4-FFF2-40B4-BE49-F238E27FC236}">
                  <a16:creationId xmlns:a16="http://schemas.microsoft.com/office/drawing/2014/main" id="{5C3A7FF9-12EF-E74C-AFCC-0EC15344D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039" y="917575"/>
              <a:ext cx="630237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2ABF7E30-ABF7-3847-94E1-413019F5B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214" y="3014664"/>
              <a:ext cx="898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C7DADED6-F3A2-3945-A4BA-EBE39B2D8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326" y="5670550"/>
              <a:ext cx="1528763" cy="50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圖片 1" descr="美安(500X500-3C)">
              <a:extLst>
                <a:ext uri="{FF2B5EF4-FFF2-40B4-BE49-F238E27FC236}">
                  <a16:creationId xmlns:a16="http://schemas.microsoft.com/office/drawing/2014/main" id="{720E7275-7E1B-2540-96E5-4DF6448E2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051" y="3460750"/>
              <a:ext cx="862013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圖片 49" descr="C:\Users\maggiew\AppData\Local\Microsoft\Windows\Temporary Internet Files\Content.Word\美安(500X500-buy).jpg">
              <a:extLst>
                <a:ext uri="{FF2B5EF4-FFF2-40B4-BE49-F238E27FC236}">
                  <a16:creationId xmlns:a16="http://schemas.microsoft.com/office/drawing/2014/main" id="{44071F7A-05C5-BE4E-9830-1964CCC4C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514" y="3468688"/>
              <a:ext cx="866775" cy="70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8">
              <a:extLst>
                <a:ext uri="{FF2B5EF4-FFF2-40B4-BE49-F238E27FC236}">
                  <a16:creationId xmlns:a16="http://schemas.microsoft.com/office/drawing/2014/main" id="{E14FF4FF-11A5-E744-9D4C-914BAB8E5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576" y="2516188"/>
              <a:ext cx="181292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圖片 51" descr="C:\Users\maggiew\AppData\Local\Microsoft\Windows\Temporary Internet Files\Content.Word\LOGO-(確認).jpg">
              <a:extLst>
                <a:ext uri="{FF2B5EF4-FFF2-40B4-BE49-F238E27FC236}">
                  <a16:creationId xmlns:a16="http://schemas.microsoft.com/office/drawing/2014/main" id="{BCCAA86D-779C-1F49-B29C-EE533B629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1" y="4249738"/>
              <a:ext cx="811213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圖片 3">
              <a:extLst>
                <a:ext uri="{FF2B5EF4-FFF2-40B4-BE49-F238E27FC236}">
                  <a16:creationId xmlns:a16="http://schemas.microsoft.com/office/drawing/2014/main" id="{DF121F94-14B3-E64D-AD4E-A2739DA8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50" y="3448050"/>
              <a:ext cx="1417638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9">
              <a:extLst>
                <a:ext uri="{FF2B5EF4-FFF2-40B4-BE49-F238E27FC236}">
                  <a16:creationId xmlns:a16="http://schemas.microsoft.com/office/drawing/2014/main" id="{DC891A00-FE4C-F849-B3DE-33B5FFD96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063" y="2516188"/>
              <a:ext cx="16764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0">
              <a:extLst>
                <a:ext uri="{FF2B5EF4-FFF2-40B4-BE49-F238E27FC236}">
                  <a16:creationId xmlns:a16="http://schemas.microsoft.com/office/drawing/2014/main" id="{E9C7A27E-D3F4-0048-A198-B3A5CE064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5201" y="2516188"/>
              <a:ext cx="766763" cy="85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51">
              <a:extLst>
                <a:ext uri="{FF2B5EF4-FFF2-40B4-BE49-F238E27FC236}">
                  <a16:creationId xmlns:a16="http://schemas.microsoft.com/office/drawing/2014/main" id="{7C22BAB7-A4F3-C845-896A-F5A9D748D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5" y="1311275"/>
              <a:ext cx="13335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圖片 5">
              <a:extLst>
                <a:ext uri="{FF2B5EF4-FFF2-40B4-BE49-F238E27FC236}">
                  <a16:creationId xmlns:a16="http://schemas.microsoft.com/office/drawing/2014/main" id="{3631BF80-1FD1-654D-821F-0CF734055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414" y="2106614"/>
              <a:ext cx="128428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圖片 6">
              <a:extLst>
                <a:ext uri="{FF2B5EF4-FFF2-40B4-BE49-F238E27FC236}">
                  <a16:creationId xmlns:a16="http://schemas.microsoft.com/office/drawing/2014/main" id="{C24E0C6A-DCD7-CE4B-AB85-C2BF65D7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688" y="4762500"/>
              <a:ext cx="15367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圖片 7">
              <a:extLst>
                <a:ext uri="{FF2B5EF4-FFF2-40B4-BE49-F238E27FC236}">
                  <a16:creationId xmlns:a16="http://schemas.microsoft.com/office/drawing/2014/main" id="{C88A19D7-D521-884D-8321-3340E9DC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6" y="5199064"/>
              <a:ext cx="1528763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2">
              <a:extLst>
                <a:ext uri="{FF2B5EF4-FFF2-40B4-BE49-F238E27FC236}">
                  <a16:creationId xmlns:a16="http://schemas.microsoft.com/office/drawing/2014/main" id="{AD43A7DF-38ED-224A-9B8F-4F5D7527E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239" y="1763714"/>
              <a:ext cx="2122487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53">
              <a:extLst>
                <a:ext uri="{FF2B5EF4-FFF2-40B4-BE49-F238E27FC236}">
                  <a16:creationId xmlns:a16="http://schemas.microsoft.com/office/drawing/2014/main" id="{12B711AA-364A-6C47-B425-0E13F0209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25" y="4284663"/>
              <a:ext cx="1633538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5">
              <a:extLst>
                <a:ext uri="{FF2B5EF4-FFF2-40B4-BE49-F238E27FC236}">
                  <a16:creationId xmlns:a16="http://schemas.microsoft.com/office/drawing/2014/main" id="{810716AF-3647-464D-B91A-E14AF8FD4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9" y="4672013"/>
              <a:ext cx="1925637" cy="379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7">
              <a:extLst>
                <a:ext uri="{FF2B5EF4-FFF2-40B4-BE49-F238E27FC236}">
                  <a16:creationId xmlns:a16="http://schemas.microsoft.com/office/drawing/2014/main" id="{BBC89C6F-D4EF-ED4C-9D63-703A69A84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875" y="4279900"/>
              <a:ext cx="135255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8">
              <a:extLst>
                <a:ext uri="{FF2B5EF4-FFF2-40B4-BE49-F238E27FC236}">
                  <a16:creationId xmlns:a16="http://schemas.microsoft.com/office/drawing/2014/main" id="{DA29B706-0307-DB4B-B434-A403CBA57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014" y="2516188"/>
              <a:ext cx="1131887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圖片 4">
              <a:extLst>
                <a:ext uri="{FF2B5EF4-FFF2-40B4-BE49-F238E27FC236}">
                  <a16:creationId xmlns:a16="http://schemas.microsoft.com/office/drawing/2014/main" id="{FA1E1CA1-D7AB-0240-B8F7-15A058787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50" y="917576"/>
              <a:ext cx="133350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4">
              <a:extLst>
                <a:ext uri="{FF2B5EF4-FFF2-40B4-BE49-F238E27FC236}">
                  <a16:creationId xmlns:a16="http://schemas.microsoft.com/office/drawing/2014/main" id="{9C65D559-1022-294A-BB63-AAC783978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300" y="898526"/>
              <a:ext cx="132715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圖片 3">
              <a:extLst>
                <a:ext uri="{FF2B5EF4-FFF2-40B4-BE49-F238E27FC236}">
                  <a16:creationId xmlns:a16="http://schemas.microsoft.com/office/drawing/2014/main" id="{B5F89BE9-94A4-5946-BE2B-0152BDB30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226" y="917575"/>
              <a:ext cx="1357313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AC25EF49-233A-5845-971C-522E08C1D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6151" y="898526"/>
              <a:ext cx="779463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9C0F5AB1-C416-1043-956C-B34E5E922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739" y="898526"/>
              <a:ext cx="1584325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8">
              <a:extLst>
                <a:ext uri="{FF2B5EF4-FFF2-40B4-BE49-F238E27FC236}">
                  <a16:creationId xmlns:a16="http://schemas.microsoft.com/office/drawing/2014/main" id="{D6A5C89E-8754-E343-AE2C-52A4D4342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3438526"/>
              <a:ext cx="844550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圖片 7" descr="image012">
              <a:extLst>
                <a:ext uri="{FF2B5EF4-FFF2-40B4-BE49-F238E27FC236}">
                  <a16:creationId xmlns:a16="http://schemas.microsoft.com/office/drawing/2014/main" id="{D93228DB-5CDE-D74E-AC04-72E155E2F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6151" y="1763714"/>
              <a:ext cx="785813" cy="68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圖片 1">
              <a:extLst>
                <a:ext uri="{FF2B5EF4-FFF2-40B4-BE49-F238E27FC236}">
                  <a16:creationId xmlns:a16="http://schemas.microsoft.com/office/drawing/2014/main" id="{3F82F367-337F-E444-9F7D-E374DB69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725" y="3460750"/>
              <a:ext cx="884238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0">
              <a:extLst>
                <a:ext uri="{FF2B5EF4-FFF2-40B4-BE49-F238E27FC236}">
                  <a16:creationId xmlns:a16="http://schemas.microsoft.com/office/drawing/2014/main" id="{B999D4C2-60D2-5546-8287-649F1EF15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4163" y="4275138"/>
              <a:ext cx="1427163" cy="625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7">
              <a:extLst>
                <a:ext uri="{FF2B5EF4-FFF2-40B4-BE49-F238E27FC236}">
                  <a16:creationId xmlns:a16="http://schemas.microsoft.com/office/drawing/2014/main" id="{E0B82175-7831-AA4C-AD98-E29888321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151" y="898526"/>
              <a:ext cx="1603375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7">
              <a:extLst>
                <a:ext uri="{FF2B5EF4-FFF2-40B4-BE49-F238E27FC236}">
                  <a16:creationId xmlns:a16="http://schemas.microsoft.com/office/drawing/2014/main" id="{B4198F08-1212-5D4A-953F-EC5DD0043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89" y="4284664"/>
              <a:ext cx="1925637" cy="29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8">
              <a:extLst>
                <a:ext uri="{FF2B5EF4-FFF2-40B4-BE49-F238E27FC236}">
                  <a16:creationId xmlns:a16="http://schemas.microsoft.com/office/drawing/2014/main" id="{A23ADBEB-4F1B-654C-B3D8-18D3EF036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163" y="3459164"/>
              <a:ext cx="172085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61" descr="Lee－白底黑字">
              <a:extLst>
                <a:ext uri="{FF2B5EF4-FFF2-40B4-BE49-F238E27FC236}">
                  <a16:creationId xmlns:a16="http://schemas.microsoft.com/office/drawing/2014/main" id="{311A610C-09C3-A54C-B61E-2F031DB39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326" y="6261101"/>
              <a:ext cx="950913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7" descr="Aquagen">
              <a:extLst>
                <a:ext uri="{FF2B5EF4-FFF2-40B4-BE49-F238E27FC236}">
                  <a16:creationId xmlns:a16="http://schemas.microsoft.com/office/drawing/2014/main" id="{E2F7ECCC-43F0-7443-8FB8-87EDB4AE3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226" y="6261101"/>
              <a:ext cx="9556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8" descr="SMART A">
              <a:extLst>
                <a:ext uri="{FF2B5EF4-FFF2-40B4-BE49-F238E27FC236}">
                  <a16:creationId xmlns:a16="http://schemas.microsoft.com/office/drawing/2014/main" id="{5D6EE459-81C4-A54A-9706-A3F1D72B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476" y="6261101"/>
              <a:ext cx="1350963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59">
              <a:extLst>
                <a:ext uri="{FF2B5EF4-FFF2-40B4-BE49-F238E27FC236}">
                  <a16:creationId xmlns:a16="http://schemas.microsoft.com/office/drawing/2014/main" id="{AF878ADF-4885-0E4A-BB82-94B2D5BBF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3500" y="6261101"/>
              <a:ext cx="1125538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64">
              <a:extLst>
                <a:ext uri="{FF2B5EF4-FFF2-40B4-BE49-F238E27FC236}">
                  <a16:creationId xmlns:a16="http://schemas.microsoft.com/office/drawing/2014/main" id="{8720254A-5FC1-7242-8392-7F6D8D28E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651" y="6261101"/>
              <a:ext cx="15906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65">
              <a:extLst>
                <a:ext uri="{FF2B5EF4-FFF2-40B4-BE49-F238E27FC236}">
                  <a16:creationId xmlns:a16="http://schemas.microsoft.com/office/drawing/2014/main" id="{E8C14389-DD5E-B84F-85FE-EB32AD96A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789" y="6261101"/>
              <a:ext cx="13684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6">
              <a:extLst>
                <a:ext uri="{FF2B5EF4-FFF2-40B4-BE49-F238E27FC236}">
                  <a16:creationId xmlns:a16="http://schemas.microsoft.com/office/drawing/2014/main" id="{A2F505F7-662E-3143-8293-F6A4E986D7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039" y="6261101"/>
              <a:ext cx="12096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圖片 124">
              <a:extLst>
                <a:ext uri="{FF2B5EF4-FFF2-40B4-BE49-F238E27FC236}">
                  <a16:creationId xmlns:a16="http://schemas.microsoft.com/office/drawing/2014/main" id="{17F5615E-B411-BE4F-A64F-203FF4F1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4639" y="5688013"/>
              <a:ext cx="1506537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圖片 1">
              <a:extLst>
                <a:ext uri="{FF2B5EF4-FFF2-40B4-BE49-F238E27FC236}">
                  <a16:creationId xmlns:a16="http://schemas.microsoft.com/office/drawing/2014/main" id="{56E8EB26-AC8E-E645-8C9D-DC14B8CA1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639" y="1751014"/>
              <a:ext cx="2332037" cy="68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https://farm8.staticflickr.com/7124/7726071752_dbfdbb725e_z.jpg"/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899592" y="2437606"/>
            <a:ext cx="24384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弧形 4"/>
          <p:cNvSpPr/>
          <p:nvPr/>
        </p:nvSpPr>
        <p:spPr>
          <a:xfrm rot="17942537">
            <a:off x="2303846" y="2049569"/>
            <a:ext cx="3210325" cy="2594708"/>
          </a:xfrm>
          <a:prstGeom prst="arc">
            <a:avLst>
              <a:gd name="adj1" fmla="val 15417335"/>
              <a:gd name="adj2" fmla="val 2538660"/>
            </a:avLst>
          </a:prstGeom>
          <a:ln w="190500">
            <a:solidFill>
              <a:srgbClr val="FFC000"/>
            </a:solidFill>
            <a:headEnd type="stealth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7584" y="267494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SHOP ‧ COM 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的</a:t>
            </a:r>
            <a:r>
              <a:rPr kumimoji="1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”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連結</a:t>
            </a:r>
            <a:r>
              <a:rPr kumimoji="1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不是消滅敵人，而是</a:t>
            </a:r>
            <a:r>
              <a:rPr kumimoji="1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化敵為友</a:t>
            </a:r>
            <a:endParaRPr kumimoji="1" lang="en-US" altLang="zh-TW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61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4499992" y="1491630"/>
            <a:ext cx="3583173" cy="3528392"/>
            <a:chOff x="4614529" y="1419622"/>
            <a:chExt cx="3583173" cy="3528392"/>
          </a:xfrm>
        </p:grpSpPr>
        <p:sp>
          <p:nvSpPr>
            <p:cNvPr id="12" name="矩形 11"/>
            <p:cNvSpPr/>
            <p:nvPr/>
          </p:nvSpPr>
          <p:spPr>
            <a:xfrm>
              <a:off x="4614529" y="1419622"/>
              <a:ext cx="3583173" cy="35283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" name="群組 7"/>
            <p:cNvGrpSpPr/>
            <p:nvPr/>
          </p:nvGrpSpPr>
          <p:grpSpPr>
            <a:xfrm>
              <a:off x="4644008" y="1419622"/>
              <a:ext cx="3528392" cy="3522148"/>
              <a:chOff x="4499992" y="1203598"/>
              <a:chExt cx="3528392" cy="3522148"/>
            </a:xfrm>
          </p:grpSpPr>
          <p:pic>
            <p:nvPicPr>
              <p:cNvPr id="4" name="Picture 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99992" y="1203598"/>
                <a:ext cx="3528392" cy="3522148"/>
              </a:xfrm>
              <a:prstGeom prst="rect">
                <a:avLst/>
              </a:prstGeom>
            </p:spPr>
          </p:pic>
          <p:sp>
            <p:nvSpPr>
              <p:cNvPr id="5" name="TextBox 29"/>
              <p:cNvSpPr txBox="1"/>
              <p:nvPr/>
            </p:nvSpPr>
            <p:spPr>
              <a:xfrm>
                <a:off x="5292086" y="2859783"/>
                <a:ext cx="190423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sz="2200" b="0" i="0" dirty="0">
                    <a:solidFill>
                      <a:srgbClr val="FFFFFF"/>
                    </a:solidFill>
                    <a:ea typeface="PMingLiU" pitchFamily="18" charset="0"/>
                  </a:rPr>
                  <a:t>95%</a:t>
                </a:r>
              </a:p>
            </p:txBody>
          </p:sp>
          <p:sp>
            <p:nvSpPr>
              <p:cNvPr id="6" name="Rectangle 33"/>
              <p:cNvSpPr/>
              <p:nvPr/>
            </p:nvSpPr>
            <p:spPr>
              <a:xfrm>
                <a:off x="4572000" y="1635645"/>
                <a:ext cx="93610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TW" sz="2200" b="1" i="0" dirty="0">
                    <a:solidFill>
                      <a:schemeClr val="bg1"/>
                    </a:solidFill>
                    <a:ea typeface="PMingLiU" pitchFamily="18" charset="0"/>
                  </a:rPr>
                  <a:t>5%</a:t>
                </a:r>
              </a:p>
            </p:txBody>
          </p:sp>
        </p:grpSp>
      </p:grpSp>
      <p:sp>
        <p:nvSpPr>
          <p:cNvPr id="7" name="TextBox 9"/>
          <p:cNvSpPr txBox="1"/>
          <p:nvPr/>
        </p:nvSpPr>
        <p:spPr>
          <a:xfrm>
            <a:off x="1115616" y="483518"/>
            <a:ext cx="6912768" cy="769437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zh-TW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45年</a:t>
            </a:r>
            <a:r>
              <a:rPr lang="zh-TW" altLang="en-US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zh-TW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r>
              <a:rPr lang="zh-TW" altLang="en-US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現實</a:t>
            </a:r>
            <a:endParaRPr lang="zh-TW" sz="4400" b="1" i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755576" y="1491630"/>
            <a:ext cx="3600400" cy="3528392"/>
            <a:chOff x="755576" y="1491630"/>
            <a:chExt cx="3600400" cy="3528392"/>
          </a:xfrm>
        </p:grpSpPr>
        <p:sp>
          <p:nvSpPr>
            <p:cNvPr id="15" name="矩形 14"/>
            <p:cNvSpPr/>
            <p:nvPr/>
          </p:nvSpPr>
          <p:spPr>
            <a:xfrm>
              <a:off x="755576" y="1491630"/>
              <a:ext cx="3600400" cy="35283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971600" y="1729704"/>
              <a:ext cx="3168352" cy="2930278"/>
              <a:chOff x="971600" y="1646279"/>
              <a:chExt cx="3168352" cy="2930278"/>
            </a:xfrm>
          </p:grpSpPr>
          <p:pic>
            <p:nvPicPr>
              <p:cNvPr id="66562" name="Picture 2" descr="「獎章」的圖片搜尋結果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0582" b="12850"/>
              <a:stretch>
                <a:fillRect/>
              </a:stretch>
            </p:blipFill>
            <p:spPr bwMode="auto">
              <a:xfrm>
                <a:off x="971600" y="1646279"/>
                <a:ext cx="3168352" cy="2930278"/>
              </a:xfrm>
              <a:prstGeom prst="rect">
                <a:avLst/>
              </a:prstGeom>
              <a:noFill/>
            </p:spPr>
          </p:pic>
          <p:sp>
            <p:nvSpPr>
              <p:cNvPr id="3" name="文字方塊 2"/>
              <p:cNvSpPr txBox="1"/>
              <p:nvPr/>
            </p:nvSpPr>
            <p:spPr>
              <a:xfrm>
                <a:off x="1649148" y="2338883"/>
                <a:ext cx="187220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800" b="1" dirty="0" smtClean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某某某</a:t>
                </a:r>
                <a:endParaRPr lang="en-US" altLang="zh-TW" sz="2800" b="1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/>
                <a:r>
                  <a:rPr lang="zh-TW" altLang="en-US" sz="2800" b="1" dirty="0" smtClean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服務</a:t>
                </a:r>
                <a:r>
                  <a:rPr lang="en-US" altLang="zh-TW" sz="2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20</a:t>
                </a:r>
                <a:r>
                  <a:rPr lang="zh-TW" altLang="en-US" sz="2800" b="1" dirty="0" smtClean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年</a:t>
                </a:r>
                <a:endParaRPr lang="en-US" altLang="zh-TW" sz="2800" b="1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/>
                <a:r>
                  <a:rPr lang="zh-TW" altLang="en-US" sz="2800" b="1" dirty="0" smtClean="0">
                    <a:solidFill>
                      <a:schemeClr val="bg1"/>
                    </a:solidFill>
                    <a:latin typeface="標楷體" pitchFamily="65" charset="-120"/>
                    <a:ea typeface="標楷體" pitchFamily="65" charset="-120"/>
                  </a:rPr>
                  <a:t>功績卓著</a:t>
                </a:r>
                <a:endParaRPr lang="zh-TW" altLang="en-US" sz="2800" b="1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304799" y="3429001"/>
            <a:ext cx="9766299" cy="1377805"/>
          </a:xfrm>
          <a:prstGeom prst="rect">
            <a:avLst/>
          </a:prstGeom>
          <a:solidFill>
            <a:srgbClr val="0FB7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latin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5143" y="1148266"/>
            <a:ext cx="13856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latin typeface="Helvetica Regula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99572" y="2155195"/>
            <a:ext cx="13856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latin typeface="Helvetica Regula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0" y="4697009"/>
            <a:ext cx="13856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latin typeface="Helvetica Regula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32045"/>
            <a:ext cx="914400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3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</a:t>
            </a:r>
            <a:r>
              <a:rPr lang="en-US" altLang="zh-TW" sz="3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3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年計畫為您的財務未來建立基礎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2526" y="3458592"/>
            <a:ext cx="589214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7558" y="3458592"/>
            <a:ext cx="589214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1886" y="4346165"/>
            <a:ext cx="2852928" cy="3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8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ååè£¡å¯è½æ1 äººãå¾®ç¬ä¸­"/>
          <p:cNvPicPr>
            <a:picLocks noChangeAspect="1" noChangeArrowheads="1"/>
          </p:cNvPicPr>
          <p:nvPr/>
        </p:nvPicPr>
        <p:blipFill>
          <a:blip r:embed="rId2" cstate="print"/>
          <a:srcRect l="23941" r="27526"/>
          <a:stretch>
            <a:fillRect/>
          </a:stretch>
        </p:blipFill>
        <p:spPr bwMode="auto">
          <a:xfrm>
            <a:off x="5436096" y="0"/>
            <a:ext cx="3744416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1025773"/>
            <a:ext cx="5184576" cy="28421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JR 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已經幫我們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創造了最大的商機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連結</a:t>
            </a:r>
            <a:endPara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解決了最難的問題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節點</a:t>
            </a:r>
            <a:endPara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那我們的問題是什麼？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539552" y="1577450"/>
            <a:ext cx="5184576" cy="14263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創業家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……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？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我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……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真的可以嗎？</a:t>
            </a:r>
          </a:p>
        </p:txBody>
      </p:sp>
      <p:pic>
        <p:nvPicPr>
          <p:cNvPr id="17410" name="Picture 2" descr="相關圖片"/>
          <p:cNvPicPr>
            <a:picLocks noChangeAspect="1" noChangeArrowheads="1"/>
          </p:cNvPicPr>
          <p:nvPr/>
        </p:nvPicPr>
        <p:blipFill>
          <a:blip r:embed="rId2" cstate="print"/>
          <a:srcRect l="5253" r="6336" b="6109"/>
          <a:stretch>
            <a:fillRect/>
          </a:stretch>
        </p:blipFill>
        <p:spPr bwMode="auto">
          <a:xfrm>
            <a:off x="5624397" y="1368152"/>
            <a:ext cx="3412099" cy="2715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99592" y="269687"/>
            <a:ext cx="7416824" cy="47503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電子商務勝出的關鍵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多．快．好．省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algn="ctr"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1. 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商品數量多不多？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algn="ctr"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2. 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服務速度快不快？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algn="ctr"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3. 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品牌產品好不好？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algn="ctr"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4. 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消費過程省不省？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27584" y="382350"/>
            <a:ext cx="7416824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商品數量多不多？</a:t>
            </a:r>
            <a:endParaRPr lang="en-US" altLang="zh-TW" sz="44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r="15051" b="13757"/>
          <a:stretch/>
        </p:blipFill>
        <p:spPr>
          <a:xfrm>
            <a:off x="35496" y="1419622"/>
            <a:ext cx="4139952" cy="3482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字方塊 4"/>
          <p:cNvSpPr txBox="1"/>
          <p:nvPr/>
        </p:nvSpPr>
        <p:spPr>
          <a:xfrm>
            <a:off x="4355976" y="1335872"/>
            <a:ext cx="4464496" cy="33961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超過三千家夥伴商店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數百萬項之商品項目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重點是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………</a:t>
            </a: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每天都持續增加中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27584" y="411510"/>
            <a:ext cx="7416824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服務速度快不快？</a:t>
            </a:r>
            <a:endParaRPr lang="en-US" altLang="zh-TW" sz="44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355976" y="1347614"/>
            <a:ext cx="4464496" cy="33961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超過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20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萬名購物顧問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一天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24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小時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一年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365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天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適時提供購物諮詢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19623"/>
            <a:ext cx="3960440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27584" y="382350"/>
            <a:ext cx="7416824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品牌產品好不好？</a:t>
            </a:r>
            <a:endParaRPr lang="en-US" altLang="zh-TW" sz="44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27984" y="1347614"/>
            <a:ext cx="4464496" cy="33961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數百項獨家代理產品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僅此一家別無分號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一年數十億營業額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無以計數的使用見證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3830" b="9164"/>
          <a:stretch>
            <a:fillRect/>
          </a:stretch>
        </p:blipFill>
        <p:spPr bwMode="auto">
          <a:xfrm>
            <a:off x="107504" y="1419622"/>
            <a:ext cx="3801515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27584" y="411510"/>
            <a:ext cx="7416824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消費過程省不省？</a:t>
            </a:r>
            <a:endParaRPr lang="en-US" altLang="zh-TW" sz="44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392488" y="1419622"/>
            <a:ext cx="4788024" cy="33961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最高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33%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現金回饋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一樣的商品更省的價格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花本來就該花的錢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  <a:p>
            <a:pPr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賺額外拿到的收入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120"/>
          <a:stretch/>
        </p:blipFill>
        <p:spPr>
          <a:xfrm>
            <a:off x="395536" y="1347614"/>
            <a:ext cx="3647703" cy="346812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5607" r="14018"/>
          <a:stretch>
            <a:fillRect/>
          </a:stretch>
        </p:blipFill>
        <p:spPr bwMode="auto">
          <a:xfrm>
            <a:off x="5004048" y="0"/>
            <a:ext cx="412869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360040" y="521261"/>
            <a:ext cx="4788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聰明人拿永續收入的方法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 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發揮創意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Wingdings" pitchFamily="2" charset="2"/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 </a:t>
            </a:r>
            <a:r>
              <a:rPr lang="zh-TW" altLang="en-US" sz="3600" b="1" u="sng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智慧財產權</a:t>
            </a:r>
            <a:endParaRPr lang="en-US" altLang="zh-TW" sz="3600" b="1" u="sng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spcBef>
                <a:spcPct val="0"/>
              </a:spcBef>
              <a:defRPr/>
            </a:pPr>
            <a:endParaRPr lang="en-US" altLang="zh-TW" sz="32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spcBef>
                <a:spcPct val="0"/>
              </a:spcBef>
              <a:defRPr/>
            </a:pP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普通人拿永續收入的方法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 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團隊合作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Wingdings" pitchFamily="2" charset="2"/>
            </a:endParaRPr>
          </a:p>
          <a:p>
            <a:pPr lvl="0">
              <a:spcBef>
                <a:spcPct val="0"/>
              </a:spcBef>
              <a:defRPr/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 </a:t>
            </a:r>
            <a:r>
              <a:rPr lang="zh-TW" altLang="en-US" sz="3600" b="1" u="sng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通路財產權</a:t>
            </a:r>
            <a:endParaRPr lang="en-US" altLang="zh-TW" sz="3600" b="1" u="sng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arlies\Pictures\SABP_Logo_CH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6"/>
          <a:stretch>
            <a:fillRect/>
          </a:stretch>
        </p:blipFill>
        <p:spPr bwMode="auto">
          <a:xfrm>
            <a:off x="6012160" y="918173"/>
            <a:ext cx="2991552" cy="287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39552" y="987574"/>
            <a:ext cx="5976664" cy="24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SHOP ‧ COM 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系統讓普通人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可以共享</a:t>
            </a:r>
            <a:r>
              <a:rPr lang="zh-TW" altLang="en-US" sz="36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時間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、</a:t>
            </a:r>
            <a:r>
              <a:rPr lang="zh-TW" altLang="en-US" sz="36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人脈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、</a:t>
            </a:r>
            <a:r>
              <a:rPr lang="zh-TW" altLang="en-US" sz="36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智慧</a:t>
            </a:r>
            <a:endParaRPr lang="en-US" altLang="zh-TW" sz="36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lnSpc>
                <a:spcPct val="150000"/>
              </a:lnSpc>
              <a:defRPr/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得到</a:t>
            </a:r>
            <a:r>
              <a:rPr lang="zh-TW" altLang="en-US" sz="3600" b="1" u="sng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通路財產權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的</a:t>
            </a:r>
            <a:r>
              <a:rPr lang="zh-TW" altLang="en-US" sz="3600" b="1" u="sng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永續收入</a:t>
            </a:r>
            <a:endParaRPr lang="en-US" altLang="zh-TW" sz="3600" b="1" u="sng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相關圖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43758"/>
            <a:ext cx="4039766" cy="2344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文字方塊 1"/>
          <p:cNvSpPr txBox="1"/>
          <p:nvPr/>
        </p:nvSpPr>
        <p:spPr>
          <a:xfrm>
            <a:off x="395536" y="320332"/>
            <a:ext cx="62686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財政部統計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104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年報稅資料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全國前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5%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的家庭年收入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471</a:t>
            </a:r>
            <a:r>
              <a:rPr lang="zh-TW" altLang="en-US" sz="3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sz="32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全國後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5%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的家庭年收入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4.7</a:t>
            </a:r>
            <a:r>
              <a:rPr lang="zh-TW" altLang="en-US" sz="3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sz="32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相較民國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94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年貧富差距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55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倍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現今貧富差距已達百倍</a:t>
            </a:r>
            <a:endPara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3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    </a:t>
            </a:r>
            <a:endParaRPr lang="en-US" altLang="zh-TW" sz="3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i="1" u="sng" dirty="0" smtClean="0">
                <a:latin typeface="微軟正黑體" pitchFamily="34" charset="-120"/>
                <a:ea typeface="微軟正黑體" pitchFamily="34" charset="-120"/>
              </a:rPr>
              <a:t>經濟日報 </a:t>
            </a:r>
            <a:r>
              <a:rPr lang="en-US" altLang="zh-TW" sz="2000" i="1" u="sng" dirty="0" smtClean="0">
                <a:latin typeface="微軟正黑體" pitchFamily="34" charset="-120"/>
                <a:ea typeface="微軟正黑體" pitchFamily="34" charset="-120"/>
              </a:rPr>
              <a:t>2017.7.03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304799" y="3429001"/>
            <a:ext cx="9766299" cy="1377805"/>
          </a:xfrm>
          <a:prstGeom prst="rect">
            <a:avLst/>
          </a:prstGeom>
          <a:solidFill>
            <a:srgbClr val="0FB7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latin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5143" y="1148266"/>
            <a:ext cx="13856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latin typeface="Helvetica Regula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99572" y="2155195"/>
            <a:ext cx="13856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latin typeface="Helvetica Regula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0" y="4697009"/>
            <a:ext cx="13856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>
              <a:latin typeface="Helvetica Regula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32045"/>
            <a:ext cx="914400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3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</a:t>
            </a:r>
            <a:r>
              <a:rPr lang="en-US" altLang="zh-TW" sz="3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3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年計畫為您的財務未來建立基礎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2526" y="3458592"/>
            <a:ext cx="589214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7558" y="3458592"/>
            <a:ext cx="589214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1886" y="4346165"/>
            <a:ext cx="2852928" cy="3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8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71600" y="483518"/>
            <a:ext cx="7416824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電子商務會不會沒落？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pic>
        <p:nvPicPr>
          <p:cNvPr id="17410" name="Picture 2" descr="ãæ¥è½è¥¿å±±ãçåçæå°çµæ"/>
          <p:cNvPicPr>
            <a:picLocks noChangeAspect="1" noChangeArrowheads="1"/>
          </p:cNvPicPr>
          <p:nvPr/>
        </p:nvPicPr>
        <p:blipFill>
          <a:blip r:embed="rId2" cstate="print"/>
          <a:srcRect b="6876"/>
          <a:stretch>
            <a:fillRect/>
          </a:stretch>
        </p:blipFill>
        <p:spPr bwMode="auto">
          <a:xfrm>
            <a:off x="1691680" y="1469193"/>
            <a:ext cx="5832648" cy="3622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83568" y="428469"/>
            <a:ext cx="7704856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再過十年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電子商務就是</a:t>
            </a:r>
            <a:r>
              <a:rPr lang="zh-TW" altLang="en-US" sz="4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傳統產業</a:t>
            </a:r>
            <a:endParaRPr lang="en-US" altLang="zh-TW" sz="44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73734" name="Picture 6" descr="http://image.photophoto.cn/m-2/Character/White%20collar/0010350092.jpg"/>
          <p:cNvPicPr>
            <a:picLocks noChangeAspect="1" noChangeArrowheads="1"/>
          </p:cNvPicPr>
          <p:nvPr/>
        </p:nvPicPr>
        <p:blipFill>
          <a:blip r:embed="rId2" cstate="print"/>
          <a:srcRect t="2778"/>
          <a:stretch>
            <a:fillRect/>
          </a:stretch>
        </p:blipFill>
        <p:spPr bwMode="auto">
          <a:xfrm>
            <a:off x="6156177" y="3057804"/>
            <a:ext cx="2677061" cy="189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4.blog.xuite.net/4/b/c/c/25498176/blog_2384034/txt/43010854/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057804"/>
            <a:ext cx="3360372" cy="1890210"/>
          </a:xfrm>
          <a:prstGeom prst="rect">
            <a:avLst/>
          </a:prstGeom>
          <a:noFill/>
        </p:spPr>
      </p:pic>
      <p:pic>
        <p:nvPicPr>
          <p:cNvPr id="7" name="Picture 4" descr="「shock」的圖片搜尋結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57804"/>
            <a:ext cx="2880318" cy="1890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508156"/>
            <a:ext cx="8820472" cy="983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下一個十年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 </a:t>
            </a:r>
            <a:r>
              <a:rPr lang="zh-TW" altLang="en-US" sz="4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線上線下、虛實整合</a:t>
            </a:r>
            <a:endParaRPr lang="en-US" altLang="zh-TW" sz="4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8194" name="Picture 2" descr="相關圖片"/>
          <p:cNvPicPr>
            <a:picLocks noChangeAspect="1" noChangeArrowheads="1"/>
          </p:cNvPicPr>
          <p:nvPr/>
        </p:nvPicPr>
        <p:blipFill>
          <a:blip r:embed="rId2" cstate="print"/>
          <a:srcRect b="18955"/>
          <a:stretch>
            <a:fillRect/>
          </a:stretch>
        </p:blipFill>
        <p:spPr bwMode="auto">
          <a:xfrm>
            <a:off x="2051720" y="1923678"/>
            <a:ext cx="4968552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123478"/>
            <a:ext cx="8820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虛實整合 這件事情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………</a:t>
            </a:r>
          </a:p>
          <a:p>
            <a:pPr lvl="0" algn="ctr">
              <a:defRPr/>
            </a:pPr>
            <a:r>
              <a:rPr lang="zh-TW" altLang="en-US" sz="4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七年前</a:t>
            </a:r>
            <a:r>
              <a:rPr lang="en-US" altLang="zh-TW" sz="4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…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SHOP ‧COM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就在做了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print"/>
          <a:srcRect b="10333"/>
          <a:stretch>
            <a:fillRect/>
          </a:stretch>
        </p:blipFill>
        <p:spPr bwMode="auto">
          <a:xfrm>
            <a:off x="0" y="1593059"/>
            <a:ext cx="9144000" cy="35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51470"/>
            <a:ext cx="8820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實體夥伴商店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線上的流量</a:t>
            </a: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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線下的消費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t="1845" b="4066"/>
          <a:stretch>
            <a:fillRect/>
          </a:stretch>
        </p:blipFill>
        <p:spPr bwMode="auto">
          <a:xfrm>
            <a:off x="22777" y="1491630"/>
            <a:ext cx="908572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88032" y="290141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無數的例子證明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SHOP ‧COM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總是站在趨勢前端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729" r="12558"/>
          <a:stretch>
            <a:fillRect/>
          </a:stretch>
        </p:blipFill>
        <p:spPr bwMode="auto">
          <a:xfrm>
            <a:off x="2411760" y="1635646"/>
            <a:ext cx="4515607" cy="339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8"/>
          <p:cNvSpPr txBox="1">
            <a:spLocks/>
          </p:cNvSpPr>
          <p:nvPr/>
        </p:nvSpPr>
        <p:spPr>
          <a:xfrm>
            <a:off x="683568" y="195486"/>
            <a:ext cx="8229600" cy="13501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最後的問題是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……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人生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~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錯失機會的代價有多大？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5122" name="Picture 2" descr="ãï¼¹ï¼¡ï¼¨ï¼¯ï¼¯ãçåçæå°çµæ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31791"/>
            <a:ext cx="2664296" cy="1656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ãgoogle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 t="7407" b="3704"/>
          <a:stretch>
            <a:fillRect/>
          </a:stretch>
        </p:blipFill>
        <p:spPr bwMode="auto">
          <a:xfrm>
            <a:off x="3275856" y="2931791"/>
            <a:ext cx="2700300" cy="1640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 descr="ç¸éåç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686" y="2931791"/>
            <a:ext cx="2771802" cy="1653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hape 58"/>
          <p:cNvSpPr txBox="1">
            <a:spLocks/>
          </p:cNvSpPr>
          <p:nvPr/>
        </p:nvSpPr>
        <p:spPr>
          <a:xfrm>
            <a:off x="3347864" y="1707654"/>
            <a:ext cx="2808312" cy="100811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1997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年  </a:t>
            </a:r>
            <a:r>
              <a:rPr lang="en-US" altLang="zh-TW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100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萬</a:t>
            </a:r>
            <a:endParaRPr lang="en-US" altLang="zh-TW" sz="3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今天     </a:t>
            </a:r>
            <a:r>
              <a:rPr lang="en-US" altLang="zh-TW" sz="3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5000</a:t>
            </a:r>
            <a:r>
              <a:rPr lang="zh-TW" altLang="en-US" sz="3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億</a:t>
            </a:r>
            <a:endParaRPr lang="zh-TW" altLang="en-US" sz="30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10" name="Shape 58"/>
          <p:cNvSpPr txBox="1">
            <a:spLocks/>
          </p:cNvSpPr>
          <p:nvPr/>
        </p:nvSpPr>
        <p:spPr>
          <a:xfrm>
            <a:off x="6372200" y="1707654"/>
            <a:ext cx="2592288" cy="100811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2006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年  </a:t>
            </a:r>
            <a:r>
              <a:rPr lang="en-US" altLang="zh-TW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10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億</a:t>
            </a:r>
            <a:endParaRPr lang="en-US" altLang="zh-TW" sz="3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今天   </a:t>
            </a:r>
            <a:r>
              <a:rPr lang="en-US" altLang="zh-TW" sz="3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3000</a:t>
            </a:r>
            <a:r>
              <a:rPr lang="zh-TW" altLang="en-US" sz="3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億</a:t>
            </a:r>
            <a:endParaRPr lang="zh-TW" altLang="en-US" sz="30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11" name="Shape 58"/>
          <p:cNvSpPr txBox="1">
            <a:spLocks/>
          </p:cNvSpPr>
          <p:nvPr/>
        </p:nvSpPr>
        <p:spPr>
          <a:xfrm>
            <a:off x="179512" y="1707654"/>
            <a:ext cx="3024336" cy="100811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2000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年  </a:t>
            </a:r>
            <a:r>
              <a:rPr lang="en-US" altLang="zh-TW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1280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億</a:t>
            </a:r>
            <a:endParaRPr lang="en-US" altLang="zh-TW" sz="3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今天            </a:t>
            </a:r>
            <a:r>
              <a:rPr lang="en-US" altLang="zh-TW" sz="3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48</a:t>
            </a:r>
            <a:r>
              <a:rPr lang="zh-TW" altLang="en-US" sz="3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億</a:t>
            </a:r>
            <a:endParaRPr lang="zh-TW" altLang="en-US" sz="30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47664" y="115927"/>
            <a:ext cx="58201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430" hangingPunct="1">
              <a:lnSpc>
                <a:spcPct val="150000"/>
              </a:lnSpc>
            </a:pPr>
            <a:r>
              <a:rPr lang="zh-TW" altLang="en-US" sz="4400" b="1" kern="1200" dirty="0">
                <a:solidFill>
                  <a:srgbClr val="FFC000"/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r>
              <a:rPr lang="zh-TW" altLang="en-US" sz="44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夢幻的企業國度</a:t>
            </a:r>
          </a:p>
        </p:txBody>
      </p:sp>
      <p:sp>
        <p:nvSpPr>
          <p:cNvPr id="5" name="矩形 4"/>
          <p:cNvSpPr/>
          <p:nvPr/>
        </p:nvSpPr>
        <p:spPr>
          <a:xfrm>
            <a:off x="755576" y="1171654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430" hangingPunct="1">
              <a:lnSpc>
                <a:spcPct val="150000"/>
              </a:lnSpc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沒有大老闆和小員工的勞資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對立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algn="r" defTabSz="2438430" hangingPunct="1">
              <a:lnSpc>
                <a:spcPct val="150000"/>
              </a:lnSpc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因為</a:t>
            </a:r>
            <a:r>
              <a:rPr lang="zh-TW" altLang="en-US" sz="3600" b="1" u="sng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每個人都是創業主</a:t>
            </a:r>
            <a:endParaRPr lang="en-US" altLang="zh-TW" sz="3600" b="1" u="sng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defTabSz="2438430" hangingPunct="1">
              <a:lnSpc>
                <a:spcPct val="150000"/>
              </a:lnSpc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沒有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企業家和上班族的貧富差距</a:t>
            </a:r>
            <a:endParaRPr lang="en-US" altLang="zh-TW" sz="3600" b="1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algn="r" defTabSz="2438430" hangingPunct="1">
              <a:lnSpc>
                <a:spcPct val="150000"/>
              </a:lnSpc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因為</a:t>
            </a:r>
            <a:r>
              <a:rPr lang="zh-TW" altLang="en-US" sz="3600" b="1" u="sng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每個人都是企業家</a:t>
            </a:r>
            <a:endParaRPr lang="en-US" altLang="zh-TW" sz="3600" b="1" u="sng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1" y="2499742"/>
            <a:ext cx="2073688" cy="2073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467545" y="339502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430" hangingPunct="1">
              <a:lnSpc>
                <a:spcPct val="150000"/>
              </a:lnSpc>
            </a:pPr>
            <a:r>
              <a:rPr lang="zh-TW" altLang="en-US" sz="4000" b="1" kern="12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HanziPen TC" charset="-120"/>
              </a:rPr>
              <a:t>現實是</a:t>
            </a:r>
            <a:r>
              <a:rPr lang="en-US" altLang="zh-TW" sz="4000" b="1" kern="12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HanziPen TC" charset="-120"/>
              </a:rPr>
              <a:t>……</a:t>
            </a:r>
            <a:r>
              <a:rPr lang="zh-TW" altLang="en-US" sz="4000" b="1" kern="12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HanziPen TC" charset="-120"/>
              </a:rPr>
              <a:t>這樣的夢幻</a:t>
            </a:r>
            <a:r>
              <a:rPr lang="zh-TW" altLang="en-US" sz="4000" b="1" kern="1200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HanziPen TC" charset="-120"/>
              </a:rPr>
              <a:t>企業很難實現</a:t>
            </a:r>
            <a:endParaRPr lang="en-US" altLang="zh-TW" sz="4000" b="1" kern="1200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HanziPen TC" charset="-120"/>
            </a:endParaRPr>
          </a:p>
          <a:p>
            <a:pPr algn="ctr" defTabSz="2438430" hangingPunct="1">
              <a:lnSpc>
                <a:spcPct val="150000"/>
              </a:lnSpc>
            </a:pPr>
            <a:r>
              <a:rPr lang="zh-TW" altLang="en-US" sz="4000" b="1" kern="12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HanziPen TC" charset="-120"/>
              </a:rPr>
              <a:t>但 </a:t>
            </a:r>
            <a:r>
              <a:rPr lang="en-US" altLang="zh-TW" sz="4000" b="1" kern="12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HanziPen TC" charset="-120"/>
              </a:rPr>
              <a:t>SHOP</a:t>
            </a:r>
            <a:r>
              <a:rPr lang="zh-TW" altLang="en-US" sz="4000" b="1" kern="12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HanziPen TC" charset="-120"/>
              </a:rPr>
              <a:t> ． </a:t>
            </a:r>
            <a:r>
              <a:rPr lang="en-US" altLang="zh-TW" sz="4000" b="1" kern="12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HanziPen TC" charset="-120"/>
              </a:rPr>
              <a:t>COM </a:t>
            </a:r>
            <a:r>
              <a:rPr lang="zh-TW" altLang="en-US" sz="4000" b="1" kern="12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HanziPen TC" charset="-120"/>
              </a:rPr>
              <a:t>可以</a:t>
            </a:r>
          </a:p>
        </p:txBody>
      </p:sp>
      <p:pic>
        <p:nvPicPr>
          <p:cNvPr id="1030" name="Picture 6" descr="ãshop.com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 t="26062" b="21755"/>
          <a:stretch>
            <a:fillRect/>
          </a:stretch>
        </p:blipFill>
        <p:spPr bwMode="auto">
          <a:xfrm>
            <a:off x="467544" y="2427734"/>
            <a:ext cx="571171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9552" y="400473"/>
            <a:ext cx="7920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進口車市佔率逼進五成</a:t>
            </a:r>
            <a:endPara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進口車八月份市佔率一舉衝高到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49.5%</a:t>
            </a:r>
          </a:p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幾乎快要超越國產車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一到八月總市佔率達到</a:t>
            </a:r>
            <a:r>
              <a:rPr lang="en-US" altLang="zh-TW" sz="3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44.1%</a:t>
            </a:r>
          </a:p>
          <a:p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i="1" u="sng" dirty="0" smtClean="0">
                <a:latin typeface="微軟正黑體" pitchFamily="34" charset="-120"/>
                <a:ea typeface="微軟正黑體" pitchFamily="34" charset="-120"/>
              </a:rPr>
              <a:t>自由時報 </a:t>
            </a:r>
            <a:r>
              <a:rPr lang="en-US" altLang="zh-TW" sz="2000" i="1" u="sng" dirty="0" smtClean="0">
                <a:latin typeface="微軟正黑體" pitchFamily="34" charset="-120"/>
                <a:ea typeface="微軟正黑體" pitchFamily="34" charset="-120"/>
              </a:rPr>
              <a:t>2018.9.10</a:t>
            </a:r>
          </a:p>
          <a:p>
            <a:r>
              <a:rPr lang="zh-TW" altLang="en-US" sz="2000" i="1" u="sng" dirty="0" smtClean="0">
                <a:latin typeface="微軟正黑體" pitchFamily="34" charset="-120"/>
                <a:ea typeface="微軟正黑體" pitchFamily="34" charset="-120"/>
              </a:rPr>
              <a:t>車  訊  網 </a:t>
            </a:r>
            <a:r>
              <a:rPr lang="en-US" altLang="zh-TW" sz="2000" i="1" u="sng" dirty="0" smtClean="0">
                <a:latin typeface="微軟正黑體" pitchFamily="34" charset="-120"/>
                <a:ea typeface="微軟正黑體" pitchFamily="34" charset="-120"/>
              </a:rPr>
              <a:t>2018.9.20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715766"/>
            <a:ext cx="4038969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ååè£¡å¯è½æ1 äººãç«ç«"/>
          <p:cNvPicPr>
            <a:picLocks noChangeAspect="1" noChangeArrowheads="1"/>
          </p:cNvPicPr>
          <p:nvPr/>
        </p:nvPicPr>
        <p:blipFill>
          <a:blip r:embed="rId2" cstate="print"/>
          <a:srcRect l="19227" r="22227"/>
          <a:stretch>
            <a:fillRect/>
          </a:stretch>
        </p:blipFill>
        <p:spPr bwMode="auto">
          <a:xfrm>
            <a:off x="4644008" y="-1"/>
            <a:ext cx="4536504" cy="5149625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251520" y="555526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JR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為我們做到的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不只是共享經濟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更是</a:t>
            </a:r>
            <a:r>
              <a:rPr lang="en-US" altLang="zh-TW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”</a:t>
            </a:r>
            <a:r>
              <a:rPr lang="zh-TW" altLang="en-US" sz="4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分享經濟</a:t>
            </a:r>
            <a:r>
              <a:rPr lang="en-US" altLang="zh-TW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8"/>
          <p:cNvSpPr txBox="1">
            <a:spLocks/>
          </p:cNvSpPr>
          <p:nvPr/>
        </p:nvSpPr>
        <p:spPr>
          <a:xfrm>
            <a:off x="251520" y="861560"/>
            <a:ext cx="8604448" cy="3366374"/>
          </a:xfrm>
          <a:prstGeom prst="rect">
            <a:avLst/>
          </a:prstGeom>
        </p:spPr>
        <p:txBody>
          <a:bodyPr/>
          <a:lstStyle/>
          <a:p>
            <a:pPr lvl="0" algn="ctr" fontAlgn="auto">
              <a:lnSpc>
                <a:spcPct val="150000"/>
              </a:lnSpc>
              <a:spcAft>
                <a:spcPts val="0"/>
              </a:spcAft>
              <a:defRPr sz="1800"/>
            </a:pPr>
            <a:r>
              <a:rPr lang="en-US" altLang="zh-TW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SHOP ‧COM 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創業家的成就和成功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拿到永續收入，那只是一種</a:t>
            </a:r>
            <a:r>
              <a:rPr lang="zh-TW" altLang="en-US" sz="4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成就</a:t>
            </a:r>
            <a:endParaRPr lang="en-US" altLang="zh-TW" sz="4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分享創業價值，那才是一種</a:t>
            </a:r>
            <a:r>
              <a:rPr lang="zh-TW" altLang="en-US" sz="4400" b="1" u="sng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成功</a:t>
            </a:r>
            <a:endParaRPr lang="zh-TW" altLang="en-US" sz="4400" b="1" u="sng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arlies\Pictures\SABP_Logo_CH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5486"/>
            <a:ext cx="5221334" cy="46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3832" y="195487"/>
            <a:ext cx="860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</a:rPr>
              <a:t>末端經濟．小確幸商機</a:t>
            </a:r>
            <a:endParaRPr lang="en-US" altLang="zh-TW" sz="4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37628"/>
            <a:ext cx="4780384" cy="2016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9" y="1545636"/>
            <a:ext cx="4995863" cy="2807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671650"/>
            <a:ext cx="4464496" cy="334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文字方塊 5"/>
          <p:cNvSpPr txBox="1"/>
          <p:nvPr/>
        </p:nvSpPr>
        <p:spPr>
          <a:xfrm>
            <a:off x="2699792" y="938214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小確幸之王</a:t>
            </a:r>
            <a:endParaRPr lang="en-US" altLang="zh-TW" sz="4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35646"/>
            <a:ext cx="5888653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文字方塊 3"/>
          <p:cNvSpPr txBox="1"/>
          <p:nvPr/>
        </p:nvSpPr>
        <p:spPr>
          <a:xfrm>
            <a:off x="1115616" y="339502"/>
            <a:ext cx="6912768" cy="1087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中產階級真的消失了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95536" y="444486"/>
            <a:ext cx="8460432" cy="9031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永續收入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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向左走 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● 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 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Helvetica Light"/>
              </a:rPr>
              <a:t>向右走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</a:t>
            </a:r>
            <a:r>
              <a:rPr lang="zh-TW" altLang="en-US" sz="36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Wingdings" pitchFamily="2" charset="2"/>
              </a:rPr>
              <a:t>主動收入</a:t>
            </a:r>
            <a:endParaRPr lang="zh-TW" altLang="en-US" sz="36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Helvetica Ligh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35646"/>
            <a:ext cx="5888653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1524" y="300601"/>
            <a:ext cx="9142476" cy="769437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創業計劃</a:t>
            </a:r>
            <a:r>
              <a:rPr lang="zh-TW" altLang="en-US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現實</a:t>
            </a:r>
            <a:endParaRPr lang="zh-TW" sz="4400" b="1" i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/>
          <p:cNvGrpSpPr>
            <a:grpSpLocks noChangeAspect="1"/>
          </p:cNvGrpSpPr>
          <p:nvPr/>
        </p:nvGrpSpPr>
        <p:grpSpPr>
          <a:xfrm>
            <a:off x="1682576" y="1201514"/>
            <a:ext cx="6273800" cy="3746500"/>
            <a:chOff x="1038225" y="1555750"/>
            <a:chExt cx="7842250" cy="4683125"/>
          </a:xfrm>
        </p:grpSpPr>
        <p:pic>
          <p:nvPicPr>
            <p:cNvPr id="11" name="Picture 2" descr="WorkingGraph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63825" y="2397125"/>
              <a:ext cx="3841750" cy="384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6"/>
            <p:cNvSpPr txBox="1">
              <a:spLocks noChangeArrowheads="1"/>
            </p:cNvSpPr>
            <p:nvPr/>
          </p:nvSpPr>
          <p:spPr bwMode="auto">
            <a:xfrm>
              <a:off x="2057400" y="1954212"/>
              <a:ext cx="1828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kumimoji="0"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1%</a:t>
              </a:r>
              <a:r>
                <a:rPr kumimoji="0"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富有 </a:t>
              </a:r>
            </a:p>
          </p:txBody>
        </p:sp>
        <p:sp>
          <p:nvSpPr>
            <p:cNvPr id="13" name="TextBox 17"/>
            <p:cNvSpPr txBox="1">
              <a:spLocks noChangeArrowheads="1"/>
            </p:cNvSpPr>
            <p:nvPr/>
          </p:nvSpPr>
          <p:spPr bwMode="auto">
            <a:xfrm>
              <a:off x="5519737" y="1555750"/>
              <a:ext cx="2413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4%</a:t>
              </a:r>
              <a:r>
                <a:rPr kumimoji="0"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財務健全 </a:t>
              </a:r>
            </a:p>
          </p:txBody>
        </p:sp>
        <p:sp>
          <p:nvSpPr>
            <p:cNvPr id="14" name="TextBox 18"/>
            <p:cNvSpPr txBox="1">
              <a:spLocks noChangeArrowheads="1"/>
            </p:cNvSpPr>
            <p:nvPr/>
          </p:nvSpPr>
          <p:spPr bwMode="auto">
            <a:xfrm>
              <a:off x="5988050" y="2078037"/>
              <a:ext cx="23749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5%</a:t>
              </a:r>
              <a:r>
                <a:rPr kumimoji="0"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還在工作 </a:t>
              </a:r>
            </a:p>
          </p:txBody>
        </p:sp>
        <p:sp>
          <p:nvSpPr>
            <p:cNvPr id="15" name="TextBox 19"/>
            <p:cNvSpPr txBox="1">
              <a:spLocks noChangeArrowheads="1"/>
            </p:cNvSpPr>
            <p:nvPr/>
          </p:nvSpPr>
          <p:spPr bwMode="auto">
            <a:xfrm>
              <a:off x="6505575" y="5440362"/>
              <a:ext cx="23749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28%</a:t>
              </a:r>
              <a:r>
                <a:rPr kumimoji="0"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已經過世 </a:t>
              </a:r>
            </a:p>
          </p:txBody>
        </p: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>
              <a:off x="1038225" y="5535612"/>
              <a:ext cx="23749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62%</a:t>
              </a:r>
              <a:r>
                <a:rPr kumimoji="0"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儷黑 Pro"/>
                </a:rPr>
                <a:t>入不敷出 </a:t>
              </a:r>
            </a:p>
          </p:txBody>
        </p:sp>
        <p:cxnSp>
          <p:nvCxnSpPr>
            <p:cNvPr id="17" name="Straight Connector 38"/>
            <p:cNvCxnSpPr/>
            <p:nvPr/>
          </p:nvCxnSpPr>
          <p:spPr>
            <a:xfrm>
              <a:off x="3886200" y="2138363"/>
              <a:ext cx="723900" cy="0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9"/>
            <p:cNvCxnSpPr/>
            <p:nvPr/>
          </p:nvCxnSpPr>
          <p:spPr>
            <a:xfrm>
              <a:off x="4597400" y="2138363"/>
              <a:ext cx="0" cy="490537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42"/>
            <p:cNvCxnSpPr/>
            <p:nvPr/>
          </p:nvCxnSpPr>
          <p:spPr>
            <a:xfrm flipH="1">
              <a:off x="4797425" y="1741488"/>
              <a:ext cx="747713" cy="0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3"/>
            <p:cNvCxnSpPr/>
            <p:nvPr/>
          </p:nvCxnSpPr>
          <p:spPr>
            <a:xfrm>
              <a:off x="4808538" y="1741488"/>
              <a:ext cx="0" cy="887412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44"/>
            <p:cNvCxnSpPr/>
            <p:nvPr/>
          </p:nvCxnSpPr>
          <p:spPr>
            <a:xfrm flipH="1">
              <a:off x="5283200" y="2293938"/>
              <a:ext cx="747713" cy="0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45"/>
            <p:cNvCxnSpPr/>
            <p:nvPr/>
          </p:nvCxnSpPr>
          <p:spPr>
            <a:xfrm>
              <a:off x="5294313" y="2293938"/>
              <a:ext cx="0" cy="674687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6"/>
            <p:cNvCxnSpPr/>
            <p:nvPr/>
          </p:nvCxnSpPr>
          <p:spPr>
            <a:xfrm flipV="1">
              <a:off x="6842125" y="4249738"/>
              <a:ext cx="0" cy="1160462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47"/>
            <p:cNvCxnSpPr/>
            <p:nvPr/>
          </p:nvCxnSpPr>
          <p:spPr>
            <a:xfrm rot="5400000">
              <a:off x="6504782" y="3923506"/>
              <a:ext cx="0" cy="674687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48"/>
            <p:cNvCxnSpPr/>
            <p:nvPr/>
          </p:nvCxnSpPr>
          <p:spPr>
            <a:xfrm flipV="1">
              <a:off x="1928813" y="4386263"/>
              <a:ext cx="0" cy="1085850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49"/>
            <p:cNvCxnSpPr/>
            <p:nvPr/>
          </p:nvCxnSpPr>
          <p:spPr>
            <a:xfrm>
              <a:off x="1928813" y="4398963"/>
              <a:ext cx="1169987" cy="0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846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843808" y="1851671"/>
            <a:ext cx="792088" cy="273630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756</Words>
  <Application>Microsoft Office PowerPoint</Application>
  <PresentationFormat>如螢幕大小 (16:9)</PresentationFormat>
  <Paragraphs>157</Paragraphs>
  <Slides>42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7" baseType="lpstr">
      <vt:lpstr>Arial Unicode MS</vt:lpstr>
      <vt:lpstr>HanziPen TC</vt:lpstr>
      <vt:lpstr>Helvetica Light</vt:lpstr>
      <vt:lpstr>Helvetica Regular</vt:lpstr>
      <vt:lpstr>微軟正黑體</vt:lpstr>
      <vt:lpstr>PMingLiU</vt:lpstr>
      <vt:lpstr>PMingLiU</vt:lpstr>
      <vt:lpstr>標楷體</vt:lpstr>
      <vt:lpstr>儷黑 Pro</vt:lpstr>
      <vt:lpstr>Arial</vt:lpstr>
      <vt:lpstr>Calibri</vt:lpstr>
      <vt:lpstr>Century Schoolbook</vt:lpstr>
      <vt:lpstr>Helvetica</vt:lpstr>
      <vt:lpstr>Wingdings</vt:lpstr>
      <vt:lpstr>ClassicPhotoAlbum</vt:lpstr>
      <vt:lpstr>掌握商機、成為創業家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如何借力 全國會議聯盟系統發展組織</dc:title>
  <dc:creator/>
  <cp:lastModifiedBy/>
  <cp:revision>4</cp:revision>
  <dcterms:created xsi:type="dcterms:W3CDTF">2012-10-01T18:18:13Z</dcterms:created>
  <dcterms:modified xsi:type="dcterms:W3CDTF">2018-10-18T14:02:00Z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TC101769239990</vt:lpwstr>
  </property>
</Properties>
</file>